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6" r:id="rId2"/>
    <p:sldMasterId id="2147483732" r:id="rId3"/>
  </p:sldMasterIdLst>
  <p:notesMasterIdLst>
    <p:notesMasterId r:id="rId88"/>
  </p:notesMasterIdLst>
  <p:sldIdLst>
    <p:sldId id="256" r:id="rId4"/>
    <p:sldId id="282" r:id="rId5"/>
    <p:sldId id="263" r:id="rId6"/>
    <p:sldId id="283" r:id="rId7"/>
    <p:sldId id="284" r:id="rId8"/>
    <p:sldId id="290" r:id="rId9"/>
    <p:sldId id="291" r:id="rId10"/>
    <p:sldId id="271" r:id="rId11"/>
    <p:sldId id="280" r:id="rId12"/>
    <p:sldId id="289" r:id="rId13"/>
    <p:sldId id="288" r:id="rId14"/>
    <p:sldId id="285" r:id="rId15"/>
    <p:sldId id="264" r:id="rId16"/>
    <p:sldId id="281" r:id="rId17"/>
    <p:sldId id="287" r:id="rId18"/>
    <p:sldId id="286" r:id="rId19"/>
    <p:sldId id="297" r:id="rId20"/>
    <p:sldId id="301" r:id="rId21"/>
    <p:sldId id="298" r:id="rId22"/>
    <p:sldId id="299" r:id="rId23"/>
    <p:sldId id="300" r:id="rId24"/>
    <p:sldId id="265" r:id="rId25"/>
    <p:sldId id="293" r:id="rId26"/>
    <p:sldId id="294" r:id="rId27"/>
    <p:sldId id="292" r:id="rId28"/>
    <p:sldId id="295" r:id="rId29"/>
    <p:sldId id="302" r:id="rId30"/>
    <p:sldId id="266" r:id="rId31"/>
    <p:sldId id="303" r:id="rId32"/>
    <p:sldId id="304" r:id="rId33"/>
    <p:sldId id="305" r:id="rId34"/>
    <p:sldId id="306" r:id="rId35"/>
    <p:sldId id="307" r:id="rId36"/>
    <p:sldId id="314" r:id="rId37"/>
    <p:sldId id="267" r:id="rId38"/>
    <p:sldId id="308" r:id="rId39"/>
    <p:sldId id="309" r:id="rId40"/>
    <p:sldId id="310" r:id="rId41"/>
    <p:sldId id="311" r:id="rId42"/>
    <p:sldId id="312" r:id="rId43"/>
    <p:sldId id="323" r:id="rId44"/>
    <p:sldId id="315" r:id="rId45"/>
    <p:sldId id="319" r:id="rId46"/>
    <p:sldId id="346" r:id="rId47"/>
    <p:sldId id="321" r:id="rId48"/>
    <p:sldId id="322" r:id="rId49"/>
    <p:sldId id="324" r:id="rId50"/>
    <p:sldId id="317" r:id="rId51"/>
    <p:sldId id="318" r:id="rId52"/>
    <p:sldId id="320" r:id="rId53"/>
    <p:sldId id="339" r:id="rId54"/>
    <p:sldId id="340" r:id="rId55"/>
    <p:sldId id="341" r:id="rId56"/>
    <p:sldId id="342" r:id="rId57"/>
    <p:sldId id="343" r:id="rId58"/>
    <p:sldId id="344" r:id="rId59"/>
    <p:sldId id="327" r:id="rId60"/>
    <p:sldId id="328" r:id="rId61"/>
    <p:sldId id="345" r:id="rId62"/>
    <p:sldId id="329" r:id="rId63"/>
    <p:sldId id="330" r:id="rId64"/>
    <p:sldId id="331" r:id="rId65"/>
    <p:sldId id="332" r:id="rId66"/>
    <p:sldId id="357" r:id="rId67"/>
    <p:sldId id="358" r:id="rId68"/>
    <p:sldId id="359" r:id="rId69"/>
    <p:sldId id="360" r:id="rId70"/>
    <p:sldId id="361" r:id="rId71"/>
    <p:sldId id="362" r:id="rId72"/>
    <p:sldId id="269" r:id="rId73"/>
    <p:sldId id="387" r:id="rId74"/>
    <p:sldId id="388" r:id="rId75"/>
    <p:sldId id="347" r:id="rId76"/>
    <p:sldId id="349" r:id="rId77"/>
    <p:sldId id="350" r:id="rId78"/>
    <p:sldId id="348" r:id="rId79"/>
    <p:sldId id="351" r:id="rId80"/>
    <p:sldId id="352" r:id="rId81"/>
    <p:sldId id="353" r:id="rId82"/>
    <p:sldId id="354" r:id="rId83"/>
    <p:sldId id="355" r:id="rId84"/>
    <p:sldId id="356" r:id="rId85"/>
    <p:sldId id="270" r:id="rId86"/>
    <p:sldId id="389" r:id="rId87"/>
  </p:sldIdLst>
  <p:sldSz cx="9144000" cy="6858000" type="screen4x3"/>
  <p:notesSz cx="6797675" cy="9929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DFC24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94" autoAdjust="0"/>
    <p:restoredTop sz="93326" autoAdjust="0"/>
  </p:normalViewPr>
  <p:slideViewPr>
    <p:cSldViewPr>
      <p:cViewPr varScale="1">
        <p:scale>
          <a:sx n="82" d="100"/>
          <a:sy n="82" d="100"/>
        </p:scale>
        <p:origin x="-1483" y="-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slide" Target="slides/slide73.xml"/><Relationship Id="rId84" Type="http://schemas.openxmlformats.org/officeDocument/2006/relationships/slide" Target="slides/slide81.xml"/><Relationship Id="rId89" Type="http://schemas.openxmlformats.org/officeDocument/2006/relationships/presProps" Target="presProp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87" Type="http://schemas.openxmlformats.org/officeDocument/2006/relationships/slide" Target="slides/slide84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90" Type="http://schemas.openxmlformats.org/officeDocument/2006/relationships/viewProps" Target="viewProp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722BF6-C30F-457F-A630-A4FA430FF43A}" type="datetimeFigureOut">
              <a:rPr lang="ru-RU" smtClean="0"/>
              <a:pPr/>
              <a:t>24.03.2022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8722"/>
            <a:ext cx="543814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A8E725-DDD4-4754-A048-C1964C84E21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65753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A8E725-DDD4-4754-A048-C1964C84E21F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517106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328F17B-F369-493D-97CB-FA1B12708558}" type="slidenum">
              <a:rPr lang="ru-RU" altLang="ru-RU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77</a:t>
            </a:fld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343639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0743680-0174-45DE-B8A8-36CA504143DE}" type="slidenum">
              <a:rPr lang="ru-RU" altLang="ru-RU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78</a:t>
            </a:fld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356494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EFF378C-DED9-4A87-B7CA-355A315DB2C3}" type="slidenum">
              <a:rPr lang="ru-RU" altLang="ru-RU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79</a:t>
            </a:fld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168635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43F8975-976F-43E7-B9B4-17392B9586C4}" type="slidenum">
              <a:rPr lang="ru-RU" altLang="ru-RU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80</a:t>
            </a:fld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751938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0BE4CB6-EA72-4B8D-9843-71620F0093F6}" type="slidenum">
              <a:rPr lang="ru-RU" altLang="ru-RU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81</a:t>
            </a:fld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170021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713D2FC-45DD-459B-9ECA-0AD3DCFDEC27}" type="slidenum">
              <a:rPr lang="ru-RU" altLang="ru-RU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82</a:t>
            </a:fld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81837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A8E725-DDD4-4754-A048-C1964C84E21F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947875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A8E725-DDD4-4754-A048-C1964C84E21F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612465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Для печати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A8E725-DDD4-4754-A048-C1964C84E21F}" type="slidenum">
              <a:rPr lang="ru-RU" smtClean="0"/>
              <a:pPr/>
              <a:t>39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808152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Для печати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A8E725-DDD4-4754-A048-C1964C84E21F}" type="slidenum">
              <a:rPr lang="ru-RU" smtClean="0"/>
              <a:pPr/>
              <a:t>40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025156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65ED766-6217-45FB-80DB-46BF6D04DAA6}" type="slidenum">
              <a:rPr lang="ru-RU" altLang="ru-RU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73</a:t>
            </a:fld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494402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4865478-F4ED-4782-B643-E1DB4AF87AE6}" type="slidenum">
              <a:rPr lang="ru-RU" altLang="ru-RU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74</a:t>
            </a:fld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516105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C21ADE1-312E-4BEA-80D1-6F816C96BA27}" type="slidenum">
              <a:rPr lang="ru-RU" altLang="ru-RU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75</a:t>
            </a:fld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398657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C072A7E-F958-444E-94E3-E58FF1C6B45E}" type="slidenum">
              <a:rPr lang="ru-RU" altLang="ru-RU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76</a:t>
            </a:fld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08159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E91B3-9329-490D-9B7B-9AF26E95A78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426F8-0454-453A-99D9-BE0D3F50850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097052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E91B3-9329-490D-9B7B-9AF26E95A78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426F8-0454-453A-99D9-BE0D3F50850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46915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E91B3-9329-490D-9B7B-9AF26E95A78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426F8-0454-453A-99D9-BE0D3F50850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605364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45CF0-D411-45DC-8871-2068DD72ED2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24.03.2022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02886-896B-4B7F-8BC5-FA4EA67F5DBE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691460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45CF0-D411-45DC-8871-2068DD72ED2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24.03.2022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02886-896B-4B7F-8BC5-FA4EA67F5DBE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166714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45CF0-D411-45DC-8871-2068DD72ED2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24.03.2022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02886-896B-4B7F-8BC5-FA4EA67F5DBE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904679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45CF0-D411-45DC-8871-2068DD72ED2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24.03.2022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02886-896B-4B7F-8BC5-FA4EA67F5DBE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78546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45CF0-D411-45DC-8871-2068DD72ED2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24.03.2022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02886-896B-4B7F-8BC5-FA4EA67F5DBE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459783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45CF0-D411-45DC-8871-2068DD72ED2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24.03.2022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02886-896B-4B7F-8BC5-FA4EA67F5DBE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344551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45CF0-D411-45DC-8871-2068DD72ED2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24.03.2022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02886-896B-4B7F-8BC5-FA4EA67F5DBE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527757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45CF0-D411-45DC-8871-2068DD72ED2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24.03.2022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02886-896B-4B7F-8BC5-FA4EA67F5DBE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97096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E91B3-9329-490D-9B7B-9AF26E95A78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426F8-0454-453A-99D9-BE0D3F50850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413044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45CF0-D411-45DC-8871-2068DD72ED2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24.03.2022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02886-896B-4B7F-8BC5-FA4EA67F5DBE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092764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45CF0-D411-45DC-8871-2068DD72ED2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24.03.2022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02886-896B-4B7F-8BC5-FA4EA67F5DBE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020356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45CF0-D411-45DC-8871-2068DD72ED2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24.03.2022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02886-896B-4B7F-8BC5-FA4EA67F5DBE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873191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24.03.2022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24.03.2022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24.03.2022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24.03.2022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24.03.2022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24.03.2022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E91B3-9329-490D-9B7B-9AF26E95A78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426F8-0454-453A-99D9-BE0D3F50850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978437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24.03.2022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E91B3-9329-490D-9B7B-9AF26E95A78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426F8-0454-453A-99D9-BE0D3F50850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25175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E91B3-9329-490D-9B7B-9AF26E95A78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426F8-0454-453A-99D9-BE0D3F50850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820753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E91B3-9329-490D-9B7B-9AF26E95A78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426F8-0454-453A-99D9-BE0D3F50850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35251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E91B3-9329-490D-9B7B-9AF26E95A78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426F8-0454-453A-99D9-BE0D3F50850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47648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E91B3-9329-490D-9B7B-9AF26E95A78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426F8-0454-453A-99D9-BE0D3F50850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8191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E91B3-9329-490D-9B7B-9AF26E95A78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426F8-0454-453A-99D9-BE0D3F50850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21589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DFC24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2E91B3-9329-490D-9B7B-9AF26E95A78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F426F8-0454-453A-99D9-BE0D3F50850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62183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DFC24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45CF0-D411-45DC-8871-2068DD72ED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24.03.2022</a:t>
            </a:fld>
            <a:endParaRPr lang="ru-RU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902886-896B-4B7F-8BC5-FA4EA67F5D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76373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E22E91B3-9329-490D-9B7B-9AF26E95A78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A5F426F8-0454-453A-99D9-BE0D3F50850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emf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8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.png"/><Relationship Id="rId4" Type="http://schemas.openxmlformats.org/officeDocument/2006/relationships/image" Target="../media/image11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.png"/><Relationship Id="rId4" Type="http://schemas.openxmlformats.org/officeDocument/2006/relationships/image" Target="../media/image11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6.gi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130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34.emf"/><Relationship Id="rId5" Type="http://schemas.openxmlformats.org/officeDocument/2006/relationships/image" Target="../media/image133.emf"/><Relationship Id="rId4" Type="http://schemas.openxmlformats.org/officeDocument/2006/relationships/image" Target="../media/image132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35.png"/><Relationship Id="rId7" Type="http://schemas.openxmlformats.org/officeDocument/2006/relationships/image" Target="../media/image1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.png"/><Relationship Id="rId4" Type="http://schemas.openxmlformats.org/officeDocument/2006/relationships/image" Target="../media/image14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42.png"/><Relationship Id="rId7" Type="http://schemas.openxmlformats.org/officeDocument/2006/relationships/image" Target="../media/image146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.png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49.png"/><Relationship Id="rId7" Type="http://schemas.openxmlformats.org/officeDocument/2006/relationships/image" Target="../media/image15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52.png"/><Relationship Id="rId5" Type="http://schemas.openxmlformats.org/officeDocument/2006/relationships/image" Target="../media/image151.png"/><Relationship Id="rId4" Type="http://schemas.openxmlformats.org/officeDocument/2006/relationships/image" Target="../media/image150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polyakov.spb.ru/school/oge.htm" TargetMode="External"/><Relationship Id="rId7" Type="http://schemas.openxmlformats.org/officeDocument/2006/relationships/image" Target="../media/image3.png"/><Relationship Id="rId2" Type="http://schemas.openxmlformats.org/officeDocument/2006/relationships/hyperlink" Target="https://inf-oge.sdamgia.ru/" TargetMode="External"/><Relationship Id="rId1" Type="http://schemas.openxmlformats.org/officeDocument/2006/relationships/slideLayout" Target="../slideLayouts/slideLayout29.xml"/><Relationship Id="rId6" Type="http://schemas.openxmlformats.org/officeDocument/2006/relationships/hyperlink" Target="http://www.lbz.ru/metodist/authors/informatika/3/" TargetMode="External"/><Relationship Id="rId5" Type="http://schemas.openxmlformats.org/officeDocument/2006/relationships/hyperlink" Target="http://online.fizinfo.ru/login/index.php" TargetMode="External"/><Relationship Id="rId4" Type="http://schemas.openxmlformats.org/officeDocument/2006/relationships/hyperlink" Target="http://fipi.ru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260648"/>
            <a:ext cx="849694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Разбор заданий </a:t>
            </a:r>
            <a:r>
              <a:rPr lang="ru-RU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1-10 </a:t>
            </a:r>
          </a:p>
          <a:p>
            <a:pPr algn="ctr"/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ОГЭ 2022 </a:t>
            </a:r>
          </a:p>
          <a:p>
            <a:pPr algn="ctr"/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Информатика</a:t>
            </a:r>
            <a:endParaRPr lang="ru-RU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5696" y="2636912"/>
            <a:ext cx="5256584" cy="363044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18369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1369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altLang="ru-RU" sz="3200" b="1" kern="0" dirty="0">
                <a:solidFill>
                  <a:srgbClr val="002060"/>
                </a:solidFill>
                <a:latin typeface="Times New Roman"/>
                <a:cs typeface="Arial"/>
              </a:rPr>
              <a:t>Задание </a:t>
            </a:r>
            <a:r>
              <a:rPr lang="ru-RU" altLang="ru-RU" sz="3200" b="1" kern="0" dirty="0" smtClean="0">
                <a:solidFill>
                  <a:srgbClr val="002060"/>
                </a:solidFill>
                <a:latin typeface="Times New Roman"/>
                <a:cs typeface="Arial"/>
              </a:rPr>
              <a:t>2 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692696"/>
            <a:ext cx="87129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Вася и Петя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играли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шпионов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кодировали сообщения собственным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шифром.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Фрагмент кодовой таблицы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приведён ниже: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1916832"/>
            <a:ext cx="7033823" cy="144016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67943" y="3667177"/>
            <a:ext cx="8892480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Расшифруйте сообщение, если известно, что буквы в нём не повторяются:</a:t>
            </a: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Запишите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ответе расшифрованное сообщение.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55776" y="4221088"/>
            <a:ext cx="4392488" cy="10890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67944" y="6093296"/>
            <a:ext cx="4968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>ОТВЕТ:  </a:t>
            </a:r>
            <a:r>
              <a:rPr lang="ru-RU" sz="3200" b="1" dirty="0" smtClean="0">
                <a:solidFill>
                  <a:srgbClr val="FF0000"/>
                </a:solidFill>
              </a:rPr>
              <a:t>ЛЕСКА</a:t>
            </a:r>
            <a:endParaRPr lang="ru-RU" sz="3200" b="1" dirty="0">
              <a:solidFill>
                <a:srgbClr val="FF0000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3635896" y="4286795"/>
            <a:ext cx="0" cy="72008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5004048" y="4324949"/>
            <a:ext cx="0" cy="72008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5436096" y="4322799"/>
            <a:ext cx="0" cy="72008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6336196" y="4322799"/>
            <a:ext cx="0" cy="72008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2735797" y="3434053"/>
            <a:ext cx="65755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600" b="1" dirty="0">
                <a:solidFill>
                  <a:srgbClr val="FF0000"/>
                </a:solidFill>
              </a:rPr>
              <a:t>Л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995204" y="3436973"/>
            <a:ext cx="64953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600" b="1" dirty="0">
                <a:solidFill>
                  <a:srgbClr val="FF0000"/>
                </a:solidFill>
              </a:rPr>
              <a:t>Е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869655" y="3383213"/>
            <a:ext cx="67518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600" b="1" dirty="0">
                <a:solidFill>
                  <a:srgbClr val="FF0000"/>
                </a:solidFill>
              </a:rPr>
              <a:t>С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5532816" y="3435304"/>
            <a:ext cx="71686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600" b="1" dirty="0">
                <a:solidFill>
                  <a:srgbClr val="FF0000"/>
                </a:solidFill>
              </a:rPr>
              <a:t>К</a:t>
            </a:r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6312295" y="3434053"/>
            <a:ext cx="638316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6600" b="1" dirty="0">
                <a:solidFill>
                  <a:srgbClr val="FF0000"/>
                </a:solidFill>
              </a:rPr>
              <a:t>А</a:t>
            </a:r>
          </a:p>
        </p:txBody>
      </p:sp>
    </p:spTree>
    <p:extLst>
      <p:ext uri="{BB962C8B-B14F-4D97-AF65-F5344CB8AC3E}">
        <p14:creationId xmlns="" xmlns:p14="http://schemas.microsoft.com/office/powerpoint/2010/main" val="3092466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  <p:bldP spid="16" grpId="0"/>
      <p:bldP spid="17" grpId="0"/>
      <p:bldP spid="18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340768"/>
            <a:ext cx="8424936" cy="286702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523529" y="0"/>
            <a:ext cx="20874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3200" b="1" kern="0" dirty="0">
                <a:solidFill>
                  <a:srgbClr val="002060"/>
                </a:solidFill>
                <a:latin typeface="Times New Roman"/>
                <a:cs typeface="Arial"/>
              </a:rPr>
              <a:t>Задание </a:t>
            </a:r>
            <a:r>
              <a:rPr lang="ru-RU" altLang="ru-RU" sz="3200" b="1" kern="0" dirty="0" smtClean="0">
                <a:solidFill>
                  <a:srgbClr val="002060"/>
                </a:solidFill>
                <a:latin typeface="Times New Roman"/>
                <a:cs typeface="Arial"/>
              </a:rPr>
              <a:t>2 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54868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>
                    <a:satMod val="130000"/>
                  </a:srgb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Валя шифрует русские слова (последовательности букв), записывая вместо каждой буквы её код:</a:t>
            </a:r>
            <a:endParaRPr kumimoji="0" lang="ru-RU" sz="24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4032687"/>
            <a:ext cx="8352928" cy="2825313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2776857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20688"/>
            <a:ext cx="9144000" cy="623731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1520" y="0"/>
            <a:ext cx="86693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kumimoji="0" lang="ru-RU" alt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Задание </a:t>
            </a:r>
            <a:r>
              <a:rPr lang="ru-RU" altLang="ru-RU" sz="3200" b="1" kern="0" dirty="0">
                <a:solidFill>
                  <a:srgbClr val="002060"/>
                </a:solidFill>
                <a:latin typeface="Times New Roman"/>
                <a:ea typeface="+mj-ea"/>
                <a:cs typeface="Arial"/>
              </a:rPr>
              <a:t>3. Значение логического выражения.</a:t>
            </a:r>
            <a:endParaRPr kumimoji="0" lang="ru-RU" sz="32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93967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3131840" y="116632"/>
            <a:ext cx="19848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Задание 3</a:t>
            </a:r>
            <a:endParaRPr kumimoji="0" lang="ru-RU" sz="32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79512" y="764704"/>
            <a:ext cx="8640960" cy="153272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69900" lvl="0" indent="-4699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660000"/>
              </a:buClr>
              <a:buSzPct val="70000"/>
              <a:buFont typeface="Wingdings" panose="05000000000000000000" pitchFamily="2" charset="2"/>
              <a:buChar char="o"/>
            </a:pPr>
            <a:r>
              <a:rPr lang="ru-RU" altLang="ru-RU" sz="3200" dirty="0">
                <a:solidFill>
                  <a:srgbClr val="000000"/>
                </a:solidFill>
                <a:latin typeface="Times New Roman"/>
                <a:cs typeface="Arial"/>
              </a:rPr>
              <a:t>Напишите наименьшее число </a:t>
            </a:r>
            <a:r>
              <a:rPr lang="ru-RU" altLang="ru-RU" sz="3600" dirty="0">
                <a:solidFill>
                  <a:srgbClr val="000000"/>
                </a:solidFill>
                <a:latin typeface="Times New Roman"/>
                <a:cs typeface="Arial"/>
              </a:rPr>
              <a:t>x</a:t>
            </a:r>
            <a:r>
              <a:rPr lang="ru-RU" altLang="ru-RU" sz="3200" dirty="0">
                <a:solidFill>
                  <a:srgbClr val="000000"/>
                </a:solidFill>
                <a:latin typeface="Times New Roman"/>
                <a:cs typeface="Arial"/>
              </a:rPr>
              <a:t>, для которого истинно высказывание:</a:t>
            </a:r>
            <a:br>
              <a:rPr lang="ru-RU" altLang="ru-RU" sz="3200" dirty="0">
                <a:solidFill>
                  <a:srgbClr val="000000"/>
                </a:solidFill>
                <a:latin typeface="Times New Roman"/>
                <a:cs typeface="Arial"/>
              </a:rPr>
            </a:br>
            <a:r>
              <a:rPr lang="ru-RU" altLang="ru-RU" sz="3200" dirty="0">
                <a:solidFill>
                  <a:srgbClr val="000000"/>
                </a:solidFill>
                <a:latin typeface="Times New Roman"/>
                <a:cs typeface="Arial"/>
              </a:rPr>
              <a:t>(x &gt; 16) И НЕ (</a:t>
            </a:r>
            <a:r>
              <a:rPr lang="ru-RU" altLang="ru-RU" sz="3600" dirty="0">
                <a:solidFill>
                  <a:srgbClr val="000000"/>
                </a:solidFill>
                <a:latin typeface="Times New Roman"/>
                <a:cs typeface="Arial"/>
              </a:rPr>
              <a:t>x</a:t>
            </a:r>
            <a:r>
              <a:rPr lang="ru-RU" altLang="ru-RU" sz="3200" dirty="0">
                <a:solidFill>
                  <a:srgbClr val="000000"/>
                </a:solidFill>
                <a:latin typeface="Times New Roman"/>
                <a:cs typeface="Arial"/>
              </a:rPr>
              <a:t> нечётное).</a:t>
            </a: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251520" y="2492896"/>
            <a:ext cx="8640960" cy="3932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buFont typeface="Wingdings" panose="05000000000000000000" pitchFamily="2" charset="2"/>
              <a:buChar char="o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7950" indent="-4683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anose="05000000000000000000" pitchFamily="2" charset="2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7213" indent="-4381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97113" indent="-4683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9900" marR="0" lvl="0" indent="-469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60000"/>
              </a:buClr>
              <a:buSzPct val="70000"/>
              <a:buFont typeface="Wingdings" panose="05000000000000000000" pitchFamily="2" charset="2"/>
              <a:buChar char="o"/>
              <a:tabLst/>
              <a:defRPr/>
            </a:pPr>
            <a:r>
              <a:rPr kumimoji="0" lang="ru-RU" alt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Давайте попробуем рассуждать логически:</a:t>
            </a:r>
          </a:p>
          <a:p>
            <a:pPr marL="469900" marR="0" lvl="0" indent="-469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60000"/>
              </a:buClr>
              <a:buSzPct val="70000"/>
              <a:buFont typeface="Wingdings" panose="05000000000000000000" pitchFamily="2" charset="2"/>
              <a:buChar char="o"/>
              <a:tabLst/>
              <a:defRPr/>
            </a:pPr>
            <a:r>
              <a:rPr kumimoji="0" lang="ru-RU" alt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число x должно быть больше 16.</a:t>
            </a:r>
          </a:p>
          <a:p>
            <a:pPr marL="469900" marR="0" lvl="0" indent="-469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60000"/>
              </a:buClr>
              <a:buSzPct val="70000"/>
              <a:buFont typeface="Wingdings" panose="05000000000000000000" pitchFamily="2" charset="2"/>
              <a:buChar char="o"/>
              <a:tabLst/>
              <a:defRPr/>
            </a:pPr>
            <a:r>
              <a:rPr kumimoji="0" lang="ru-RU" alt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по правилам алгебры логики «</a:t>
            </a:r>
            <a:r>
              <a:rPr kumimoji="0" lang="ru-RU" alt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НЕ</a:t>
            </a:r>
            <a:r>
              <a:rPr kumimoji="0" lang="ru-RU" alt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» «НЕ (x нечётное)» отрицание, значит число будет чётное. По правилам алгебры логики «</a:t>
            </a:r>
            <a:r>
              <a:rPr kumimoji="0" lang="ru-RU" alt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И</a:t>
            </a:r>
            <a:r>
              <a:rPr kumimoji="0" lang="ru-RU" alt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» </a:t>
            </a:r>
            <a:r>
              <a:rPr kumimoji="0" lang="ru-RU" alt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конъюнкция</a:t>
            </a:r>
            <a:r>
              <a:rPr kumimoji="0" lang="ru-RU" alt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 истинна только если истинно оба условия.</a:t>
            </a:r>
          </a:p>
          <a:p>
            <a:pPr marL="469900" marR="0" lvl="0" indent="-469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60000"/>
              </a:buClr>
              <a:buSzPct val="70000"/>
              <a:buFont typeface="Wingdings" panose="05000000000000000000" pitchFamily="2" charset="2"/>
              <a:buChar char="o"/>
              <a:tabLst/>
              <a:defRPr/>
            </a:pPr>
            <a:r>
              <a:rPr kumimoji="0" lang="ru-RU" alt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Проверим наши условия в таблице истинности.</a:t>
            </a:r>
          </a:p>
        </p:txBody>
      </p:sp>
    </p:spTree>
    <p:extLst>
      <p:ext uri="{BB962C8B-B14F-4D97-AF65-F5344CB8AC3E}">
        <p14:creationId xmlns="" xmlns:p14="http://schemas.microsoft.com/office/powerpoint/2010/main" val="688951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99792" y="0"/>
            <a:ext cx="3809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Задание 3. Решение</a:t>
            </a:r>
            <a:endParaRPr kumimoji="0" lang="ru-RU" sz="32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6300192" y="6021288"/>
            <a:ext cx="177525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Ответ: 18</a:t>
            </a:r>
          </a:p>
        </p:txBody>
      </p:sp>
      <p:grpSp>
        <p:nvGrpSpPr>
          <p:cNvPr id="16" name="Группа 15"/>
          <p:cNvGrpSpPr/>
          <p:nvPr/>
        </p:nvGrpSpPr>
        <p:grpSpPr>
          <a:xfrm>
            <a:off x="107504" y="692696"/>
            <a:ext cx="8864352" cy="1896020"/>
            <a:chOff x="179512" y="1052736"/>
            <a:chExt cx="8864352" cy="1896020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9512" y="1052736"/>
              <a:ext cx="8864352" cy="189602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187624" y="2060848"/>
              <a:ext cx="2160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 smtClean="0">
                  <a:solidFill>
                    <a:srgbClr val="FF0000"/>
                  </a:solidFill>
                </a:rPr>
                <a:t>1</a:t>
              </a:r>
              <a:endParaRPr lang="ru-RU" sz="1400" dirty="0">
                <a:solidFill>
                  <a:srgbClr val="FF0000"/>
                </a:solidFill>
              </a:endParaRP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4067944" y="2060848"/>
              <a:ext cx="29046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400" dirty="0" smtClean="0">
                  <a:solidFill>
                    <a:srgbClr val="FF0000"/>
                  </a:solidFill>
                </a:rPr>
                <a:t>2</a:t>
              </a:r>
              <a:endParaRPr lang="ru-RU" sz="1400" dirty="0">
                <a:solidFill>
                  <a:srgbClr val="FF0000"/>
                </a:solidFill>
              </a:endParaRP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2769368" y="2041103"/>
              <a:ext cx="29046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400" dirty="0" smtClean="0">
                  <a:solidFill>
                    <a:srgbClr val="FF0000"/>
                  </a:solidFill>
                </a:rPr>
                <a:t>3</a:t>
              </a:r>
              <a:endParaRPr lang="ru-RU" sz="1400" dirty="0">
                <a:solidFill>
                  <a:srgbClr val="FF0000"/>
                </a:solidFill>
              </a:endParaRP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2195736" y="2041103"/>
              <a:ext cx="29046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400" dirty="0" smtClean="0">
                  <a:solidFill>
                    <a:srgbClr val="FF0000"/>
                  </a:solidFill>
                </a:rPr>
                <a:t>4</a:t>
              </a:r>
              <a:endParaRPr lang="ru-RU" sz="1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0" y="2492896"/>
            <a:ext cx="8924064" cy="3360564"/>
            <a:chOff x="107504" y="2948756"/>
            <a:chExt cx="8924064" cy="3360564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7504" y="3212976"/>
              <a:ext cx="8924064" cy="3096344"/>
            </a:xfrm>
            <a:prstGeom prst="rect">
              <a:avLst/>
            </a:prstGeom>
          </p:spPr>
        </p:pic>
        <p:grpSp>
          <p:nvGrpSpPr>
            <p:cNvPr id="28" name="Группа 27"/>
            <p:cNvGrpSpPr/>
            <p:nvPr/>
          </p:nvGrpSpPr>
          <p:grpSpPr>
            <a:xfrm>
              <a:off x="2478832" y="2948756"/>
              <a:ext cx="5405536" cy="336228"/>
              <a:chOff x="2478832" y="2948756"/>
              <a:chExt cx="5405536" cy="336228"/>
            </a:xfrm>
          </p:grpSpPr>
          <p:cxnSp>
            <p:nvCxnSpPr>
              <p:cNvPr id="18" name="Прямая со стрелкой 17"/>
              <p:cNvCxnSpPr/>
              <p:nvPr/>
            </p:nvCxnSpPr>
            <p:spPr>
              <a:xfrm>
                <a:off x="2478832" y="2948756"/>
                <a:ext cx="0" cy="26422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Прямая соединительная линия 19"/>
              <p:cNvCxnSpPr/>
              <p:nvPr/>
            </p:nvCxnSpPr>
            <p:spPr>
              <a:xfrm>
                <a:off x="2478832" y="2948756"/>
                <a:ext cx="367734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Прямая со стрелкой 20"/>
              <p:cNvCxnSpPr/>
              <p:nvPr/>
            </p:nvCxnSpPr>
            <p:spPr>
              <a:xfrm>
                <a:off x="6158508" y="2948756"/>
                <a:ext cx="0" cy="26422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Прямая со стрелкой 22"/>
              <p:cNvCxnSpPr/>
              <p:nvPr/>
            </p:nvCxnSpPr>
            <p:spPr>
              <a:xfrm flipH="1">
                <a:off x="6156176" y="3080866"/>
                <a:ext cx="1728192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Прямая соединительная линия 26"/>
              <p:cNvCxnSpPr/>
              <p:nvPr/>
            </p:nvCxnSpPr>
            <p:spPr>
              <a:xfrm>
                <a:off x="7884368" y="3080866"/>
                <a:ext cx="0" cy="20411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="" xmlns:p14="http://schemas.microsoft.com/office/powerpoint/2010/main" val="1383631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836712"/>
            <a:ext cx="87849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Напишите наименьшее число x,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для которого </a:t>
            </a:r>
            <a:r>
              <a:rPr lang="ru-RU" sz="2800" u="sng" dirty="0">
                <a:latin typeface="Times New Roman" pitchFamily="18" charset="0"/>
                <a:cs typeface="Times New Roman" pitchFamily="18" charset="0"/>
              </a:rPr>
              <a:t>истинно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высказывание</a:t>
            </a:r>
            <a:r>
              <a:rPr lang="ru-RU" sz="2800" dirty="0" smtClean="0"/>
              <a:t>: </a:t>
            </a: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 </a:t>
            </a:r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(X &lt; 2) И (X &lt; 5).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790848" y="116632"/>
            <a:ext cx="19848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ru-RU" altLang="ru-RU" sz="3200" b="1" kern="0" dirty="0">
                <a:solidFill>
                  <a:srgbClr val="002060"/>
                </a:solidFill>
                <a:latin typeface="Times New Roman"/>
                <a:cs typeface="Arial"/>
              </a:rPr>
              <a:t>Задание </a:t>
            </a:r>
            <a:r>
              <a:rPr lang="ru-RU" altLang="ru-RU" sz="3200" b="1" kern="0" dirty="0" smtClean="0">
                <a:solidFill>
                  <a:srgbClr val="002060"/>
                </a:solidFill>
                <a:latin typeface="Times New Roman"/>
                <a:cs typeface="Arial"/>
              </a:rPr>
              <a:t>3</a:t>
            </a:r>
            <a:endParaRPr lang="ru-RU" sz="3200" b="1" kern="0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2636912"/>
            <a:ext cx="2376264" cy="20313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/>
              <a:t>По условию задачи диапазон подходящих цифр для </a:t>
            </a:r>
            <a:r>
              <a:rPr lang="ru-RU" b="1" dirty="0" smtClean="0"/>
              <a:t>Х</a:t>
            </a:r>
            <a:r>
              <a:rPr lang="ru-RU" dirty="0" smtClean="0"/>
              <a:t> можно взять от 1 до 5. Построим таблицу истинности для данных значений:</a:t>
            </a:r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585766141"/>
              </p:ext>
            </p:extLst>
          </p:nvPr>
        </p:nvGraphicFramePr>
        <p:xfrm>
          <a:off x="2843808" y="2636912"/>
          <a:ext cx="60960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/>
                <a:gridCol w="1219200"/>
                <a:gridCol w="1219200"/>
                <a:gridCol w="1219200"/>
                <a:gridCol w="12192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Х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(Х</a:t>
                      </a:r>
                      <a:r>
                        <a:rPr lang="en-US" dirty="0" smtClean="0"/>
                        <a:t> &lt; 2)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НЕ</a:t>
                      </a:r>
                      <a:r>
                        <a:rPr lang="ru-RU" baseline="0" dirty="0" smtClean="0"/>
                        <a:t> (</a:t>
                      </a:r>
                      <a:r>
                        <a:rPr lang="en-US" baseline="0" dirty="0" smtClean="0"/>
                        <a:t>X &lt; 2)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(X &lt; 5)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И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Скругленный прямоугольник 5"/>
          <p:cNvSpPr/>
          <p:nvPr/>
        </p:nvSpPr>
        <p:spPr>
          <a:xfrm>
            <a:off x="2837992" y="3429000"/>
            <a:ext cx="6096000" cy="43204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6156176" y="5652597"/>
            <a:ext cx="2016225" cy="76944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>ОТВЕТ:  </a:t>
            </a:r>
            <a:r>
              <a:rPr lang="ru-RU" sz="4400" b="1" dirty="0" smtClean="0">
                <a:solidFill>
                  <a:srgbClr val="FF0000"/>
                </a:solidFill>
              </a:rPr>
              <a:t>2</a:t>
            </a:r>
            <a:endParaRPr lang="ru-RU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93799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23529" y="116632"/>
            <a:ext cx="20874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ru-RU" altLang="ru-RU" sz="3200" b="1" kern="0" dirty="0">
                <a:solidFill>
                  <a:srgbClr val="002060"/>
                </a:solidFill>
                <a:latin typeface="Times New Roman"/>
                <a:cs typeface="Arial"/>
              </a:rPr>
              <a:t>Задание </a:t>
            </a:r>
            <a:r>
              <a:rPr lang="ru-RU" altLang="ru-RU" sz="3200" b="1" kern="0" dirty="0" smtClean="0">
                <a:solidFill>
                  <a:srgbClr val="002060"/>
                </a:solidFill>
                <a:latin typeface="Times New Roman"/>
                <a:cs typeface="Arial"/>
              </a:rPr>
              <a:t>3 </a:t>
            </a:r>
            <a:endParaRPr lang="ru-RU" sz="3200" b="1" kern="0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1973" y="2773377"/>
            <a:ext cx="2376264" cy="20313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/>
              <a:t>По условию задачи диапазон подходящих цифр для Х можно взять от 1 до 5. Построим таблицу истинности для данных значений: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1124745"/>
            <a:ext cx="5940153" cy="447348"/>
          </a:xfrm>
          <a:prstGeom prst="rect">
            <a:avLst/>
          </a:prstGeom>
        </p:spPr>
      </p:pic>
      <p:grpSp>
        <p:nvGrpSpPr>
          <p:cNvPr id="19" name="Группа 18"/>
          <p:cNvGrpSpPr/>
          <p:nvPr/>
        </p:nvGrpSpPr>
        <p:grpSpPr>
          <a:xfrm>
            <a:off x="2627784" y="2313336"/>
            <a:ext cx="6376397" cy="3688919"/>
            <a:chOff x="2627784" y="2313336"/>
            <a:chExt cx="6376397" cy="3688919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3" cstate="print"/>
            <a:srcRect l="26658"/>
            <a:stretch/>
          </p:blipFill>
          <p:spPr>
            <a:xfrm>
              <a:off x="2627784" y="2313336"/>
              <a:ext cx="6376397" cy="3688919"/>
            </a:xfrm>
            <a:prstGeom prst="rect">
              <a:avLst/>
            </a:prstGeom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 rotWithShape="1">
            <a:blip r:embed="rId4" cstate="print"/>
            <a:srcRect b="33383"/>
            <a:stretch/>
          </p:blipFill>
          <p:spPr>
            <a:xfrm>
              <a:off x="2771800" y="4338140"/>
              <a:ext cx="6120680" cy="228146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75856" y="4338140"/>
              <a:ext cx="247650" cy="228600"/>
            </a:xfrm>
            <a:prstGeom prst="rect">
              <a:avLst/>
            </a:prstGeom>
          </p:spPr>
        </p:pic>
      </p:grpSp>
      <p:sp>
        <p:nvSpPr>
          <p:cNvPr id="20" name="Скругленный прямоугольник 19"/>
          <p:cNvSpPr/>
          <p:nvPr/>
        </p:nvSpPr>
        <p:spPr>
          <a:xfrm>
            <a:off x="2771800" y="3789040"/>
            <a:ext cx="6120680" cy="2880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787606" y="4365104"/>
            <a:ext cx="6032866" cy="2134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6374853" y="6021288"/>
            <a:ext cx="2016225" cy="76944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>ОТВЕТ:  </a:t>
            </a:r>
            <a:r>
              <a:rPr lang="ru-RU" sz="4400" b="1" dirty="0" smtClean="0">
                <a:solidFill>
                  <a:srgbClr val="FF0000"/>
                </a:solidFill>
              </a:rPr>
              <a:t>3</a:t>
            </a:r>
            <a:endParaRPr lang="ru-RU" sz="4400" b="1" dirty="0">
              <a:solidFill>
                <a:srgbClr val="FF0000"/>
              </a:solidFill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0" y="836712"/>
            <a:ext cx="9144000" cy="882835"/>
            <a:chOff x="0" y="1124744"/>
            <a:chExt cx="9144000" cy="882835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1124744"/>
              <a:ext cx="9144000" cy="882835"/>
            </a:xfrm>
            <a:prstGeom prst="rect">
              <a:avLst/>
            </a:prstGeom>
          </p:spPr>
        </p:pic>
        <p:cxnSp>
          <p:nvCxnSpPr>
            <p:cNvPr id="24" name="Прямая соединительная линия 23"/>
            <p:cNvCxnSpPr/>
            <p:nvPr/>
          </p:nvCxnSpPr>
          <p:spPr>
            <a:xfrm>
              <a:off x="6012160" y="1484784"/>
              <a:ext cx="936104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="" xmlns:p14="http://schemas.microsoft.com/office/powerpoint/2010/main" val="63928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0" grpId="0" animBg="1"/>
      <p:bldP spid="21" grpId="0" animBg="1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060848"/>
            <a:ext cx="8916712" cy="41123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764704"/>
            <a:ext cx="9144000" cy="108012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043608" y="0"/>
            <a:ext cx="68407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200" b="1" kern="0" dirty="0">
                <a:solidFill>
                  <a:srgbClr val="002060"/>
                </a:solidFill>
                <a:latin typeface="Times New Roman"/>
                <a:cs typeface="Arial"/>
              </a:rPr>
              <a:t>Задание </a:t>
            </a:r>
            <a:r>
              <a:rPr lang="ru-RU" altLang="ru-RU" sz="3200" b="1" kern="0" dirty="0" smtClean="0">
                <a:solidFill>
                  <a:srgbClr val="002060"/>
                </a:solidFill>
                <a:latin typeface="Times New Roman"/>
                <a:cs typeface="Arial"/>
              </a:rPr>
              <a:t>3 </a:t>
            </a:r>
            <a:endParaRPr lang="ru-RU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21636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191248643"/>
              </p:ext>
            </p:extLst>
          </p:nvPr>
        </p:nvGraphicFramePr>
        <p:xfrm>
          <a:off x="323528" y="2276872"/>
          <a:ext cx="8424935" cy="39429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4987"/>
                <a:gridCol w="1684987"/>
                <a:gridCol w="1684987"/>
                <a:gridCol w="1684987"/>
                <a:gridCol w="1684987"/>
              </a:tblGrid>
              <a:tr h="1132553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Х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(Х </a:t>
                      </a:r>
                      <a:r>
                        <a:rPr lang="en-US" dirty="0" smtClean="0"/>
                        <a:t>&lt;=</a:t>
                      </a:r>
                      <a:r>
                        <a:rPr lang="ru-RU" dirty="0" smtClean="0"/>
                        <a:t> </a:t>
                      </a:r>
                      <a:r>
                        <a:rPr lang="en-US" dirty="0" smtClean="0"/>
                        <a:t>50</a:t>
                      </a:r>
                      <a:r>
                        <a:rPr lang="ru-RU" dirty="0" smtClean="0"/>
                        <a:t>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(Х нечётные)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ИЛИ</a:t>
                      </a:r>
                      <a:endParaRPr lang="ru-RU" dirty="0"/>
                    </a:p>
                  </a:txBody>
                  <a:tcPr/>
                </a:tc>
              </a:tr>
              <a:tr h="459313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</a:t>
                      </a:r>
                      <a:endParaRPr lang="ru-RU" dirty="0"/>
                    </a:p>
                  </a:txBody>
                  <a:tcPr/>
                </a:tc>
              </a:tr>
              <a:tr h="459313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</a:tr>
              <a:tr h="459313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FF0000"/>
                          </a:solidFill>
                        </a:rPr>
                        <a:t>0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513844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</a:tr>
              <a:tr h="459313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</a:tr>
              <a:tr h="459313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323528" y="116632"/>
            <a:ext cx="756084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altLang="ru-RU" sz="3200" b="1" kern="0" dirty="0">
                <a:solidFill>
                  <a:srgbClr val="002060"/>
                </a:solidFill>
                <a:latin typeface="Times New Roman"/>
                <a:cs typeface="Arial"/>
              </a:rPr>
              <a:t>Задание </a:t>
            </a:r>
            <a:r>
              <a:rPr lang="ru-RU" altLang="ru-RU" sz="3200" b="1" kern="0" dirty="0" smtClean="0">
                <a:solidFill>
                  <a:srgbClr val="002060"/>
                </a:solidFill>
                <a:latin typeface="Times New Roman"/>
                <a:cs typeface="Arial"/>
              </a:rPr>
              <a:t>3</a:t>
            </a:r>
            <a:r>
              <a:rPr lang="ru-RU" altLang="ru-RU" sz="4400" kern="0" dirty="0" smtClean="0">
                <a:solidFill>
                  <a:srgbClr val="420000"/>
                </a:solidFill>
                <a:latin typeface="Times New Roman"/>
                <a:cs typeface="Arial"/>
              </a:rPr>
              <a:t> </a:t>
            </a:r>
            <a:r>
              <a:rPr lang="ru-RU" altLang="ru-RU" sz="2800" kern="0" dirty="0" smtClean="0">
                <a:solidFill>
                  <a:srgbClr val="420000"/>
                </a:solidFill>
                <a:latin typeface="Times New Roman"/>
                <a:cs typeface="Arial"/>
              </a:rPr>
              <a:t> </a:t>
            </a:r>
            <a:endParaRPr lang="ru-RU" sz="2800" dirty="0">
              <a:solidFill>
                <a:prstClr val="black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510" y="980728"/>
            <a:ext cx="9084490" cy="93610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103948" y="6237312"/>
            <a:ext cx="2196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ОТВЕТ: </a:t>
            </a:r>
            <a:r>
              <a:rPr lang="ru-RU" sz="3200" b="1" dirty="0" smtClean="0">
                <a:solidFill>
                  <a:srgbClr val="FF0000"/>
                </a:solidFill>
              </a:rPr>
              <a:t>50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11560" y="4365104"/>
            <a:ext cx="7776864" cy="36004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42691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23528" y="116632"/>
            <a:ext cx="7560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altLang="ru-RU" sz="3200" b="1" kern="0" dirty="0">
                <a:solidFill>
                  <a:srgbClr val="002060"/>
                </a:solidFill>
                <a:latin typeface="Times New Roman"/>
                <a:cs typeface="Arial"/>
              </a:rPr>
              <a:t>Задание </a:t>
            </a:r>
            <a:r>
              <a:rPr lang="ru-RU" altLang="ru-RU" sz="3200" b="1" kern="0" dirty="0" smtClean="0">
                <a:solidFill>
                  <a:srgbClr val="002060"/>
                </a:solidFill>
                <a:latin typeface="Times New Roman"/>
                <a:cs typeface="Arial"/>
              </a:rPr>
              <a:t>3</a:t>
            </a:r>
            <a:r>
              <a:rPr lang="ru-RU" altLang="ru-RU" sz="2800" kern="0" dirty="0" smtClean="0">
                <a:solidFill>
                  <a:srgbClr val="420000"/>
                </a:solidFill>
                <a:latin typeface="Times New Roman"/>
                <a:cs typeface="Arial"/>
              </a:rPr>
              <a:t> </a:t>
            </a:r>
            <a:endParaRPr lang="ru-RU" sz="2800" dirty="0">
              <a:solidFill>
                <a:prstClr val="black"/>
              </a:solidFill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80728"/>
            <a:ext cx="9046655" cy="93610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9235" y="2130932"/>
            <a:ext cx="8639175" cy="42672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840252" y="6381328"/>
            <a:ext cx="1404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ОТВЕТ</a:t>
            </a:r>
            <a:r>
              <a:rPr lang="ru-RU" dirty="0" smtClean="0"/>
              <a:t>:  </a:t>
            </a:r>
            <a:r>
              <a:rPr lang="ru-RU" sz="2400" b="1" dirty="0" smtClean="0">
                <a:solidFill>
                  <a:srgbClr val="FF0000"/>
                </a:solidFill>
              </a:rPr>
              <a:t>50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24754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88665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ru-RU" alt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Задание </a:t>
            </a:r>
            <a:r>
              <a:rPr kumimoji="0" lang="en-US" alt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1</a:t>
            </a:r>
            <a:r>
              <a:rPr kumimoji="0" lang="ru-RU" alt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. 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Количественные параметры </a:t>
            </a:r>
            <a:endParaRPr lang="ru-RU" sz="2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defRPr/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информационных 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объектов</a:t>
            </a:r>
            <a:endParaRPr kumimoji="0" lang="ru-RU" sz="28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7704" y="980728"/>
            <a:ext cx="6890798" cy="322704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31840" y="4293096"/>
            <a:ext cx="3312368" cy="24482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980728"/>
            <a:ext cx="1347042" cy="333501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58457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47403678"/>
              </p:ext>
            </p:extLst>
          </p:nvPr>
        </p:nvGraphicFramePr>
        <p:xfrm>
          <a:off x="334566" y="2132856"/>
          <a:ext cx="8424935" cy="38884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4987"/>
                <a:gridCol w="1684987"/>
                <a:gridCol w="1684987"/>
                <a:gridCol w="1684987"/>
                <a:gridCol w="1684987"/>
              </a:tblGrid>
              <a:tr h="1132553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Х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(первая ц. четная)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(Х </a:t>
                      </a:r>
                      <a:r>
                        <a:rPr lang="en-US" dirty="0" smtClean="0"/>
                        <a:t>&gt;=40</a:t>
                      </a:r>
                      <a:r>
                        <a:rPr lang="ru-RU" dirty="0" smtClean="0"/>
                        <a:t>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ИЛИ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НЕ</a:t>
                      </a:r>
                      <a:endParaRPr lang="ru-RU" dirty="0"/>
                    </a:p>
                  </a:txBody>
                  <a:tcPr/>
                </a:tc>
              </a:tr>
              <a:tr h="459313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</a:t>
                      </a:r>
                      <a:endParaRPr lang="ru-RU" dirty="0"/>
                    </a:p>
                  </a:txBody>
                  <a:tcPr/>
                </a:tc>
              </a:tr>
              <a:tr h="459313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</a:tr>
              <a:tr h="459313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459313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</a:t>
                      </a:r>
                      <a:endParaRPr lang="ru-RU" dirty="0"/>
                    </a:p>
                  </a:txBody>
                  <a:tcPr/>
                </a:tc>
              </a:tr>
              <a:tr h="459313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</a:t>
                      </a:r>
                      <a:endParaRPr lang="ru-RU" dirty="0"/>
                    </a:p>
                  </a:txBody>
                  <a:tcPr/>
                </a:tc>
              </a:tr>
              <a:tr h="459313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323528" y="116632"/>
            <a:ext cx="7560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altLang="ru-RU" sz="3200" b="1" kern="0" dirty="0">
                <a:solidFill>
                  <a:srgbClr val="002060"/>
                </a:solidFill>
                <a:latin typeface="Times New Roman"/>
                <a:cs typeface="Arial"/>
              </a:rPr>
              <a:t>Задание </a:t>
            </a:r>
            <a:r>
              <a:rPr lang="ru-RU" altLang="ru-RU" sz="3200" b="1" kern="0" dirty="0" smtClean="0">
                <a:solidFill>
                  <a:srgbClr val="002060"/>
                </a:solidFill>
                <a:latin typeface="Times New Roman"/>
                <a:cs typeface="Arial"/>
              </a:rPr>
              <a:t>3</a:t>
            </a:r>
            <a:r>
              <a:rPr lang="ru-RU" altLang="ru-RU" sz="2800" kern="0" dirty="0" smtClean="0">
                <a:solidFill>
                  <a:srgbClr val="420000"/>
                </a:solidFill>
                <a:latin typeface="Times New Roman"/>
                <a:cs typeface="Arial"/>
              </a:rPr>
              <a:t> </a:t>
            </a:r>
            <a:endParaRPr lang="ru-RU" sz="2800" dirty="0">
              <a:solidFill>
                <a:prstClr val="black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836712"/>
            <a:ext cx="9036496" cy="864096"/>
          </a:xfrm>
          <a:prstGeom prst="rect">
            <a:avLst/>
          </a:prstGeom>
        </p:spPr>
      </p:pic>
      <p:sp>
        <p:nvSpPr>
          <p:cNvPr id="10" name="Скругленный прямоугольник 9"/>
          <p:cNvSpPr/>
          <p:nvPr/>
        </p:nvSpPr>
        <p:spPr>
          <a:xfrm>
            <a:off x="766614" y="4221088"/>
            <a:ext cx="7488832" cy="2880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4943078" y="6192595"/>
            <a:ext cx="3312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ОТВЕТ: </a:t>
            </a:r>
            <a:r>
              <a:rPr lang="ru-RU" sz="3200" dirty="0" smtClean="0">
                <a:solidFill>
                  <a:srgbClr val="FF0000"/>
                </a:solidFill>
              </a:rPr>
              <a:t>39</a:t>
            </a:r>
            <a:endParaRPr lang="ru-RU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47302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908720"/>
            <a:ext cx="8964488" cy="936104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951933829"/>
              </p:ext>
            </p:extLst>
          </p:nvPr>
        </p:nvGraphicFramePr>
        <p:xfrm>
          <a:off x="899592" y="2204864"/>
          <a:ext cx="7416828" cy="33782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6138"/>
                <a:gridCol w="1236138"/>
                <a:gridCol w="1236138"/>
                <a:gridCol w="1236138"/>
                <a:gridCol w="1236138"/>
                <a:gridCol w="1236138"/>
              </a:tblGrid>
              <a:tr h="817955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Х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(первая ц. нечетная)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НЕ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(</a:t>
                      </a:r>
                      <a:r>
                        <a:rPr lang="ru-RU" dirty="0" smtClean="0"/>
                        <a:t>Х</a:t>
                      </a:r>
                      <a:r>
                        <a:rPr lang="en-US" dirty="0" smtClean="0"/>
                        <a:t> &lt;60)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ИЛИ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НЕ</a:t>
                      </a:r>
                      <a:endParaRPr lang="ru-RU" dirty="0"/>
                    </a:p>
                  </a:txBody>
                  <a:tcPr/>
                </a:tc>
              </a:tr>
              <a:tr h="331726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</a:t>
                      </a:r>
                      <a:endParaRPr lang="ru-RU" dirty="0"/>
                    </a:p>
                  </a:txBody>
                  <a:tcPr/>
                </a:tc>
              </a:tr>
              <a:tr h="331726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</a:t>
                      </a:r>
                      <a:endParaRPr lang="ru-RU" dirty="0"/>
                    </a:p>
                  </a:txBody>
                  <a:tcPr/>
                </a:tc>
              </a:tr>
              <a:tr h="331726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31726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60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31726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69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</a:t>
                      </a:r>
                      <a:endParaRPr lang="ru-RU" dirty="0"/>
                    </a:p>
                  </a:txBody>
                  <a:tcPr/>
                </a:tc>
              </a:tr>
              <a:tr h="331726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70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</a:tr>
              <a:tr h="331726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71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323528" y="116632"/>
            <a:ext cx="7560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altLang="ru-RU" sz="3200" b="1" kern="0" dirty="0">
                <a:solidFill>
                  <a:srgbClr val="002060"/>
                </a:solidFill>
                <a:latin typeface="Times New Roman"/>
                <a:cs typeface="Arial"/>
              </a:rPr>
              <a:t>Задание </a:t>
            </a:r>
            <a:r>
              <a:rPr lang="ru-RU" altLang="ru-RU" sz="3200" b="1" kern="0" dirty="0" smtClean="0">
                <a:solidFill>
                  <a:srgbClr val="002060"/>
                </a:solidFill>
                <a:latin typeface="Times New Roman"/>
                <a:cs typeface="Arial"/>
              </a:rPr>
              <a:t>3  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043608" y="5229200"/>
            <a:ext cx="6912768" cy="36004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4067944" y="5949280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ОТВЕТ: </a:t>
            </a:r>
            <a:r>
              <a:rPr lang="ru-RU" sz="3200" dirty="0" smtClean="0">
                <a:solidFill>
                  <a:srgbClr val="FF0000"/>
                </a:solidFill>
              </a:rPr>
              <a:t>70</a:t>
            </a:r>
            <a:endParaRPr lang="ru-RU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99048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395536" y="5589240"/>
            <a:ext cx="39604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u="sng" dirty="0" smtClean="0">
                <a:solidFill>
                  <a:srgbClr val="FF0000"/>
                </a:solidFill>
              </a:rPr>
              <a:t>Ответ</a:t>
            </a:r>
            <a:r>
              <a:rPr lang="ru-RU" sz="2800" dirty="0" smtClean="0">
                <a:solidFill>
                  <a:srgbClr val="FF0000"/>
                </a:solidFill>
              </a:rPr>
              <a:t>: А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ru-RU" sz="2800" dirty="0" smtClean="0">
                <a:solidFill>
                  <a:srgbClr val="FF0000"/>
                </a:solidFill>
              </a:rPr>
              <a:t>–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ru-RU" sz="2800" dirty="0" smtClean="0">
                <a:solidFill>
                  <a:srgbClr val="FF0000"/>
                </a:solidFill>
              </a:rPr>
              <a:t>В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ru-RU" sz="2800" dirty="0" smtClean="0">
                <a:solidFill>
                  <a:srgbClr val="FF0000"/>
                </a:solidFill>
              </a:rPr>
              <a:t>–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ru-RU" sz="2800" dirty="0" smtClean="0">
                <a:solidFill>
                  <a:srgbClr val="FF0000"/>
                </a:solidFill>
              </a:rPr>
              <a:t>С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ru-RU" sz="2800" dirty="0" smtClean="0">
                <a:solidFill>
                  <a:srgbClr val="FF0000"/>
                </a:solidFill>
              </a:rPr>
              <a:t>–</a:t>
            </a:r>
            <a:r>
              <a:rPr lang="en-US" sz="2800" dirty="0" smtClean="0">
                <a:solidFill>
                  <a:srgbClr val="FF0000"/>
                </a:solidFill>
              </a:rPr>
              <a:t> D - E</a:t>
            </a:r>
          </a:p>
          <a:p>
            <a:r>
              <a:rPr lang="en-US" sz="2800" dirty="0">
                <a:solidFill>
                  <a:srgbClr val="FF0000"/>
                </a:solidFill>
              </a:rPr>
              <a:t>	</a:t>
            </a:r>
            <a:r>
              <a:rPr lang="en-US" sz="2800" dirty="0" smtClean="0">
                <a:solidFill>
                  <a:srgbClr val="FF0000"/>
                </a:solidFill>
              </a:rPr>
              <a:t>1 + 2 + 3 + 2 = </a:t>
            </a:r>
            <a:r>
              <a:rPr lang="ru-RU" sz="3600" b="1" dirty="0" smtClean="0">
                <a:solidFill>
                  <a:srgbClr val="FF0000"/>
                </a:solidFill>
              </a:rPr>
              <a:t>8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2267744" y="-171400"/>
            <a:ext cx="4176464" cy="80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2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Задание 4</a:t>
            </a:r>
          </a:p>
        </p:txBody>
      </p:sp>
      <p:grpSp>
        <p:nvGrpSpPr>
          <p:cNvPr id="22" name="Группа 21"/>
          <p:cNvGrpSpPr/>
          <p:nvPr/>
        </p:nvGrpSpPr>
        <p:grpSpPr>
          <a:xfrm>
            <a:off x="0" y="548680"/>
            <a:ext cx="9036496" cy="3960440"/>
            <a:chOff x="129761" y="736675"/>
            <a:chExt cx="7128792" cy="3301036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1264" b="10678"/>
            <a:stretch/>
          </p:blipFill>
          <p:spPr bwMode="auto">
            <a:xfrm>
              <a:off x="129761" y="736675"/>
              <a:ext cx="7128792" cy="33010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1" name="Прямая соединительная линия 20"/>
            <p:cNvCxnSpPr/>
            <p:nvPr/>
          </p:nvCxnSpPr>
          <p:spPr>
            <a:xfrm>
              <a:off x="822067" y="3645024"/>
              <a:ext cx="1224136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Группа 18"/>
          <p:cNvGrpSpPr/>
          <p:nvPr/>
        </p:nvGrpSpPr>
        <p:grpSpPr>
          <a:xfrm>
            <a:off x="5076056" y="4437112"/>
            <a:ext cx="4067944" cy="2420888"/>
            <a:chOff x="4644008" y="3685826"/>
            <a:chExt cx="4320480" cy="3127550"/>
          </a:xfrm>
        </p:grpSpPr>
        <p:sp>
          <p:nvSpPr>
            <p:cNvPr id="18" name="Овал 17"/>
            <p:cNvSpPr/>
            <p:nvPr/>
          </p:nvSpPr>
          <p:spPr>
            <a:xfrm>
              <a:off x="7668344" y="4845749"/>
              <a:ext cx="504056" cy="45545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44008" y="3685826"/>
              <a:ext cx="4320480" cy="3127550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</p:grpSp>
    </p:spTree>
    <p:extLst>
      <p:ext uri="{BB962C8B-B14F-4D97-AF65-F5344CB8AC3E}">
        <p14:creationId xmlns="" xmlns:p14="http://schemas.microsoft.com/office/powerpoint/2010/main" val="3575153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b="21667"/>
          <a:stretch/>
        </p:blipFill>
        <p:spPr>
          <a:xfrm>
            <a:off x="0" y="1268760"/>
            <a:ext cx="9143999" cy="3888432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59024" y="0"/>
            <a:ext cx="8784976" cy="80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2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Задание 4</a:t>
            </a:r>
          </a:p>
        </p:txBody>
      </p:sp>
    </p:spTree>
    <p:extLst>
      <p:ext uri="{BB962C8B-B14F-4D97-AF65-F5344CB8AC3E}">
        <p14:creationId xmlns="" xmlns:p14="http://schemas.microsoft.com/office/powerpoint/2010/main" val="21758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2317" y="2980225"/>
            <a:ext cx="3868425" cy="278350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79512" y="1340768"/>
            <a:ext cx="89644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8">
              <a:spcBef>
                <a:spcPct val="20000"/>
              </a:spcBef>
              <a:defRPr/>
            </a:pPr>
            <a:r>
              <a:rPr lang="ru-RU" sz="2400" kern="0" dirty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основании таблицы, которая дана в задании, строим граф.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/>
          <a:srcRect l="35300" t="14722" r="26174" b="38133"/>
          <a:stretch/>
        </p:blipFill>
        <p:spPr>
          <a:xfrm>
            <a:off x="5652120" y="1844824"/>
            <a:ext cx="3158116" cy="19486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9845" y="2641907"/>
            <a:ext cx="4093369" cy="3121819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6780069" y="2509405"/>
            <a:ext cx="389659" cy="342900"/>
          </a:xfrm>
          <a:prstGeom prst="ellipse">
            <a:avLst/>
          </a:prstGeom>
          <a:noFill/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9" name="Овал 8"/>
          <p:cNvSpPr/>
          <p:nvPr/>
        </p:nvSpPr>
        <p:spPr>
          <a:xfrm>
            <a:off x="2241839" y="2912052"/>
            <a:ext cx="389659" cy="342900"/>
          </a:xfrm>
          <a:prstGeom prst="ellipse">
            <a:avLst/>
          </a:prstGeom>
          <a:noFill/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6490" y="2852305"/>
            <a:ext cx="3900488" cy="2850356"/>
          </a:xfrm>
          <a:prstGeom prst="rect">
            <a:avLst/>
          </a:prstGeom>
        </p:spPr>
      </p:pic>
      <p:sp>
        <p:nvSpPr>
          <p:cNvPr id="11" name="Овал 10"/>
          <p:cNvSpPr/>
          <p:nvPr/>
        </p:nvSpPr>
        <p:spPr>
          <a:xfrm>
            <a:off x="7310005" y="2509406"/>
            <a:ext cx="374072" cy="3429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47084" y="3457557"/>
            <a:ext cx="416088" cy="38408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30873" y="2649050"/>
            <a:ext cx="4021931" cy="3107531"/>
          </a:xfrm>
          <a:prstGeom prst="rect">
            <a:avLst/>
          </a:prstGeom>
        </p:spPr>
      </p:pic>
      <p:sp>
        <p:nvSpPr>
          <p:cNvPr id="15" name="Овал 14"/>
          <p:cNvSpPr/>
          <p:nvPr/>
        </p:nvSpPr>
        <p:spPr>
          <a:xfrm>
            <a:off x="7793183" y="2509406"/>
            <a:ext cx="405246" cy="342900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6" name="Овал 15"/>
          <p:cNvSpPr/>
          <p:nvPr/>
        </p:nvSpPr>
        <p:spPr>
          <a:xfrm>
            <a:off x="1457452" y="3699586"/>
            <a:ext cx="405246" cy="342900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84451" y="2825715"/>
            <a:ext cx="3869147" cy="2754200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4932040" y="4221088"/>
            <a:ext cx="334735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23232"/>
                </a:solidFill>
                <a:latin typeface="Arial" panose="020B0604020202020204" pitchFamily="34" charset="0"/>
              </a:rPr>
              <a:t>ABCE=2+1+2=5</a:t>
            </a:r>
            <a:br>
              <a:rPr lang="ru-RU" dirty="0">
                <a:solidFill>
                  <a:srgbClr val="323232"/>
                </a:solidFill>
                <a:latin typeface="Arial" panose="020B0604020202020204" pitchFamily="34" charset="0"/>
              </a:rPr>
            </a:br>
            <a:r>
              <a:rPr lang="ru-RU" dirty="0">
                <a:solidFill>
                  <a:srgbClr val="323232"/>
                </a:solidFill>
                <a:latin typeface="Arial" panose="020B0604020202020204" pitchFamily="34" charset="0"/>
              </a:rPr>
              <a:t>ACE=5+2 =7</a:t>
            </a:r>
            <a:br>
              <a:rPr lang="ru-RU" dirty="0">
                <a:solidFill>
                  <a:srgbClr val="323232"/>
                </a:solidFill>
                <a:latin typeface="Arial" panose="020B0604020202020204" pitchFamily="34" charset="0"/>
              </a:rPr>
            </a:br>
            <a:r>
              <a:rPr lang="ru-RU" dirty="0">
                <a:solidFill>
                  <a:srgbClr val="323232"/>
                </a:solidFill>
                <a:latin typeface="Arial" panose="020B0604020202020204" pitchFamily="34" charset="0"/>
              </a:rPr>
              <a:t>ADCE=1+3+2=6</a:t>
            </a:r>
          </a:p>
          <a:p>
            <a:r>
              <a:rPr lang="ru-RU" dirty="0">
                <a:solidFill>
                  <a:srgbClr val="323232"/>
                </a:solidFill>
                <a:latin typeface="Arial" panose="020B0604020202020204" pitchFamily="34" charset="0"/>
              </a:rPr>
              <a:t>В нашем случае это маршрут </a:t>
            </a:r>
            <a:r>
              <a:rPr lang="ru-RU" b="1" dirty="0">
                <a:solidFill>
                  <a:srgbClr val="323232"/>
                </a:solidFill>
                <a:latin typeface="Arial" panose="020B0604020202020204" pitchFamily="34" charset="0"/>
              </a:rPr>
              <a:t>АВСЕ (2+1+2=5)</a:t>
            </a:r>
            <a:r>
              <a:rPr lang="ru-RU" dirty="0">
                <a:solidFill>
                  <a:srgbClr val="323232"/>
                </a:solidFill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7740352" y="6093296"/>
            <a:ext cx="1093569" cy="4039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914378">
              <a:spcBef>
                <a:spcPct val="20000"/>
              </a:spcBef>
              <a:defRPr/>
            </a:pPr>
            <a:r>
              <a:rPr lang="ru-RU" sz="2025" b="1" i="1" kern="0" dirty="0">
                <a:solidFill>
                  <a:srgbClr val="FF0000"/>
                </a:solidFill>
              </a:rPr>
              <a:t>Ответ: </a:t>
            </a:r>
            <a:r>
              <a:rPr lang="ru-RU" sz="2025" b="1" i="1" kern="0" dirty="0" smtClean="0">
                <a:solidFill>
                  <a:srgbClr val="FF0000"/>
                </a:solidFill>
              </a:rPr>
              <a:t>5</a:t>
            </a:r>
            <a:endParaRPr lang="ru-RU" sz="2025" b="1" i="1" kern="0" dirty="0">
              <a:solidFill>
                <a:srgbClr val="FF0000"/>
              </a:solidFill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9512" y="2204864"/>
            <a:ext cx="4286039" cy="3559950"/>
          </a:xfrm>
          <a:prstGeom prst="rect">
            <a:avLst/>
          </a:prstGeom>
        </p:spPr>
      </p:pic>
      <p:sp>
        <p:nvSpPr>
          <p:cNvPr id="22" name="Овал 21"/>
          <p:cNvSpPr/>
          <p:nvPr/>
        </p:nvSpPr>
        <p:spPr>
          <a:xfrm>
            <a:off x="4648448" y="4202814"/>
            <a:ext cx="1905618" cy="35619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3" name="Овал 22"/>
          <p:cNvSpPr/>
          <p:nvPr/>
        </p:nvSpPr>
        <p:spPr>
          <a:xfrm>
            <a:off x="2114549" y="2712027"/>
            <a:ext cx="262371" cy="26819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415883" y="3254952"/>
            <a:ext cx="274344" cy="274344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41935" y="3905314"/>
            <a:ext cx="274344" cy="27434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1" cstate="print"/>
          <a:srcRect b="34560"/>
          <a:stretch/>
        </p:blipFill>
        <p:spPr>
          <a:xfrm>
            <a:off x="251520" y="548680"/>
            <a:ext cx="8693857" cy="743979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26" name="Rectangle 2"/>
          <p:cNvSpPr txBox="1">
            <a:spLocks noChangeArrowheads="1"/>
          </p:cNvSpPr>
          <p:nvPr/>
        </p:nvSpPr>
        <p:spPr bwMode="auto">
          <a:xfrm>
            <a:off x="359024" y="-243408"/>
            <a:ext cx="8784976" cy="80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2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Задание 4</a:t>
            </a:r>
          </a:p>
        </p:txBody>
      </p:sp>
    </p:spTree>
    <p:extLst>
      <p:ext uri="{BB962C8B-B14F-4D97-AF65-F5344CB8AC3E}">
        <p14:creationId xmlns="" xmlns:p14="http://schemas.microsoft.com/office/powerpoint/2010/main" val="115379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5" grpId="0" animBg="1"/>
      <p:bldP spid="16" grpId="0" animBg="1"/>
      <p:bldP spid="19" grpId="0"/>
      <p:bldP spid="20" grpId="0"/>
      <p:bldP spid="22" grpId="0" animBg="1"/>
      <p:bldP spid="2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359024" y="-171400"/>
            <a:ext cx="8784976" cy="80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2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Задание 4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4365104"/>
            <a:ext cx="87849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Между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населёнными пунктами A, B, C, D, E, F построены дороги, протяжённость которых приведена в таблице. Отсутствие числа в таблице означает, что прямой дороги между пунктами нет. Определите длину кратчайшего пути между пунктами </a:t>
            </a: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проходящего через пункт </a:t>
            </a: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Передвигаться можно только по указанным дорогам.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99792" y="620688"/>
            <a:ext cx="3888432" cy="369662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66233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9959" y="763366"/>
            <a:ext cx="8742522" cy="53723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84168" y="6093296"/>
            <a:ext cx="2520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ОТВЕТ</a:t>
            </a:r>
            <a:r>
              <a:rPr lang="ru-RU" sz="4000" dirty="0" smtClean="0"/>
              <a:t>: </a:t>
            </a:r>
            <a:r>
              <a:rPr lang="ru-RU" sz="4000" b="1" dirty="0" smtClean="0">
                <a:solidFill>
                  <a:srgbClr val="FF0000"/>
                </a:solidFill>
              </a:rPr>
              <a:t>10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49958" y="121739"/>
            <a:ext cx="8598506" cy="570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2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Задание 4</a:t>
            </a:r>
          </a:p>
        </p:txBody>
      </p:sp>
    </p:spTree>
    <p:extLst>
      <p:ext uri="{BB962C8B-B14F-4D97-AF65-F5344CB8AC3E}">
        <p14:creationId xmlns="" xmlns:p14="http://schemas.microsoft.com/office/powerpoint/2010/main" val="2549587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726"/>
            <a:ext cx="4204681" cy="19442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702" y="2333608"/>
            <a:ext cx="4166752" cy="164711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8393" y="4331388"/>
            <a:ext cx="1507844" cy="14313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8393" y="5805264"/>
            <a:ext cx="4165800" cy="8600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702" y="66990"/>
            <a:ext cx="28515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8373" y="2348880"/>
            <a:ext cx="28515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33635" y="4355812"/>
            <a:ext cx="28515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3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44008" y="-27384"/>
            <a:ext cx="4464424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43375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692696"/>
            <a:ext cx="7632848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У </a:t>
            </a:r>
            <a:r>
              <a:rPr lang="ru-RU" dirty="0"/>
              <a:t>исполнителя Альфа две команды, которым присвоены номера</a:t>
            </a:r>
            <a:r>
              <a:rPr lang="ru-RU" dirty="0" smtClean="0"/>
              <a:t>:</a:t>
            </a:r>
          </a:p>
          <a:p>
            <a:r>
              <a:rPr lang="ru-RU" dirty="0" smtClean="0"/>
              <a:t> </a:t>
            </a:r>
            <a:r>
              <a:rPr lang="ru-RU" sz="2000" b="1" dirty="0"/>
              <a:t>1. прибавь </a:t>
            </a:r>
            <a:r>
              <a:rPr lang="ru-RU" sz="2000" b="1" dirty="0" smtClean="0"/>
              <a:t>1</a:t>
            </a:r>
          </a:p>
          <a:p>
            <a:r>
              <a:rPr lang="ru-RU" sz="2000" b="1" dirty="0" smtClean="0"/>
              <a:t> </a:t>
            </a:r>
            <a:r>
              <a:rPr lang="ru-RU" sz="2000" b="1" dirty="0"/>
              <a:t>2. умножь на </a:t>
            </a:r>
            <a:r>
              <a:rPr lang="ru-RU" sz="2000" b="1" dirty="0" smtClean="0"/>
              <a:t>b</a:t>
            </a:r>
          </a:p>
          <a:p>
            <a:r>
              <a:rPr lang="ru-RU" dirty="0" smtClean="0"/>
              <a:t> </a:t>
            </a:r>
            <a:r>
              <a:rPr lang="ru-RU" dirty="0"/>
              <a:t>(b – неизвестное натуральное число; b ≥ 2</a:t>
            </a:r>
            <a:r>
              <a:rPr lang="ru-RU" dirty="0" smtClean="0"/>
              <a:t>)</a:t>
            </a:r>
          </a:p>
          <a:p>
            <a:r>
              <a:rPr lang="ru-RU" dirty="0" smtClean="0"/>
              <a:t> </a:t>
            </a:r>
            <a:r>
              <a:rPr lang="ru-RU" dirty="0"/>
              <a:t>Выполняя первую из них, Альфа увеличивает число на экране на 1,  а выполняя вторую, умножает это число на b . Программа для исполнителя Альфа – это последовательность номеров команд.  Известно, что программа </a:t>
            </a:r>
            <a:r>
              <a:rPr lang="ru-RU" sz="2800" b="1" dirty="0"/>
              <a:t>11211</a:t>
            </a:r>
            <a:r>
              <a:rPr lang="ru-RU" dirty="0"/>
              <a:t> переводит число </a:t>
            </a:r>
            <a:r>
              <a:rPr lang="ru-RU" sz="2800" b="1" dirty="0"/>
              <a:t>6</a:t>
            </a:r>
            <a:r>
              <a:rPr lang="ru-RU" dirty="0"/>
              <a:t> в число </a:t>
            </a:r>
            <a:r>
              <a:rPr lang="ru-RU" sz="2800" b="1" dirty="0"/>
              <a:t>82</a:t>
            </a:r>
            <a:r>
              <a:rPr lang="ru-RU" dirty="0"/>
              <a:t>. </a:t>
            </a:r>
            <a:endParaRPr lang="ru-RU" dirty="0" smtClean="0"/>
          </a:p>
          <a:p>
            <a:pPr algn="r"/>
            <a:r>
              <a:rPr lang="ru-RU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Определите </a:t>
            </a:r>
            <a:r>
              <a:rPr lang="ru-RU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значение b. 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0" y="3212976"/>
            <a:ext cx="9144000" cy="3456384"/>
            <a:chOff x="307047" y="3140968"/>
            <a:chExt cx="8376676" cy="3714745"/>
          </a:xfrm>
        </p:grpSpPr>
        <p:sp>
          <p:nvSpPr>
            <p:cNvPr id="3" name="TextBox 2"/>
            <p:cNvSpPr txBox="1"/>
            <p:nvPr/>
          </p:nvSpPr>
          <p:spPr>
            <a:xfrm>
              <a:off x="307047" y="3868470"/>
              <a:ext cx="8376676" cy="2987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AutoNum type="arabicPeriod"/>
              </a:pPr>
              <a:r>
                <a:rPr lang="ru-RU" sz="2400" dirty="0" smtClean="0"/>
                <a:t>6+1=7</a:t>
              </a:r>
            </a:p>
            <a:p>
              <a:pPr marL="342900" indent="-342900">
                <a:buAutoNum type="arabicPeriod"/>
              </a:pPr>
              <a:r>
                <a:rPr lang="ru-RU" sz="2400" dirty="0" smtClean="0"/>
                <a:t>7+1=8</a:t>
              </a:r>
            </a:p>
            <a:p>
              <a:pPr marL="342900" indent="-342900">
                <a:buAutoNum type="arabicPeriod"/>
              </a:pPr>
              <a:r>
                <a:rPr lang="ru-RU" sz="2400" dirty="0" smtClean="0"/>
                <a:t>8*</a:t>
              </a:r>
              <a:r>
                <a:rPr lang="en-US" sz="2400" dirty="0" smtClean="0"/>
                <a:t>b</a:t>
              </a:r>
              <a:endParaRPr lang="ru-RU" sz="2400" dirty="0" smtClean="0"/>
            </a:p>
            <a:p>
              <a:pPr marL="342900" indent="-342900">
                <a:buAutoNum type="arabicPeriod"/>
              </a:pPr>
              <a:r>
                <a:rPr lang="ru-RU" sz="2400" dirty="0" smtClean="0"/>
                <a:t>8</a:t>
              </a:r>
              <a:r>
                <a:rPr lang="en-US" sz="2400" dirty="0" smtClean="0"/>
                <a:t>b+1</a:t>
              </a:r>
            </a:p>
            <a:p>
              <a:pPr marL="342900" indent="-342900">
                <a:buAutoNum type="arabicPeriod"/>
              </a:pPr>
              <a:r>
                <a:rPr lang="en-US" sz="2400" dirty="0" smtClean="0"/>
                <a:t>8b+1+1=82</a:t>
              </a:r>
            </a:p>
            <a:p>
              <a:r>
                <a:rPr lang="en-US" sz="2400" dirty="0"/>
                <a:t>	</a:t>
              </a:r>
              <a:r>
                <a:rPr lang="en-US" sz="2400" dirty="0" smtClean="0"/>
                <a:t>8b=8</a:t>
              </a:r>
              <a:r>
                <a:rPr lang="ru-RU" sz="2400" dirty="0" smtClean="0"/>
                <a:t>2 – 2</a:t>
              </a:r>
            </a:p>
            <a:p>
              <a:r>
                <a:rPr lang="en-US" sz="2400" dirty="0" smtClean="0"/>
                <a:t>	</a:t>
              </a:r>
              <a:r>
                <a:rPr lang="ru-RU" sz="2400" dirty="0" smtClean="0"/>
                <a:t>8</a:t>
              </a:r>
              <a:r>
                <a:rPr lang="en-US" sz="2400" dirty="0" smtClean="0"/>
                <a:t>b=80</a:t>
              </a:r>
            </a:p>
            <a:p>
              <a:r>
                <a:rPr lang="en-US" sz="2400" dirty="0"/>
                <a:t>	</a:t>
              </a:r>
              <a:r>
                <a:rPr lang="en-US" sz="2400" dirty="0" smtClean="0"/>
                <a:t>b=10</a:t>
              </a:r>
              <a:endParaRPr lang="ru-RU" sz="2400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935088" y="3140968"/>
              <a:ext cx="24482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u="sng" dirty="0" smtClean="0">
                  <a:solidFill>
                    <a:srgbClr val="C00000"/>
                  </a:solidFill>
                </a:rPr>
                <a:t>Решение:</a:t>
              </a:r>
              <a:endParaRPr lang="ru-RU" sz="3200" u="sng" dirty="0">
                <a:solidFill>
                  <a:srgbClr val="C00000"/>
                </a:solidFill>
              </a:endParaRPr>
            </a:p>
          </p:txBody>
        </p:sp>
      </p:grp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74512" y="114623"/>
            <a:ext cx="7725879" cy="589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2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Задание 5</a:t>
            </a:r>
            <a:r>
              <a:rPr kumimoji="0" lang="ru-RU" alt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2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 </a:t>
            </a:r>
            <a:r>
              <a:rPr kumimoji="0" lang="ru-RU" alt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j-ea"/>
                <a:cs typeface="Arial"/>
              </a:rPr>
              <a:t>Анализ алгоритмов для исполнителя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08104" y="5589240"/>
            <a:ext cx="2952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Ответ: 10</a:t>
            </a:r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92446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374512" y="114623"/>
            <a:ext cx="7869895" cy="589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2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Задание </a:t>
            </a:r>
            <a:r>
              <a:rPr lang="ru-RU" altLang="ru-RU" b="1" dirty="0" smtClean="0">
                <a:solidFill>
                  <a:srgbClr val="420000"/>
                </a:solidFill>
                <a:latin typeface="Times New Roman"/>
                <a:cs typeface="Arial"/>
              </a:rPr>
              <a:t>5</a:t>
            </a:r>
            <a:r>
              <a:rPr kumimoji="0" lang="ru-RU" alt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2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 </a:t>
            </a:r>
            <a:r>
              <a:rPr kumimoji="0" lang="ru-RU" alt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j-ea"/>
                <a:cs typeface="Arial"/>
              </a:rPr>
              <a:t>Анализ алгоритмов для исполнителя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980728"/>
            <a:ext cx="822993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0000"/>
                </a:solidFill>
                <a:latin typeface="Verdana" panose="020B0604030504040204" pitchFamily="34" charset="0"/>
              </a:rPr>
              <a:t>У исполнителя Альфа две команды, которым присвоены номера:</a:t>
            </a:r>
          </a:p>
          <a:p>
            <a:pPr algn="just"/>
            <a:r>
              <a:rPr lang="ru-RU" b="1" dirty="0">
                <a:solidFill>
                  <a:srgbClr val="000000"/>
                </a:solidFill>
                <a:latin typeface="Verdana" panose="020B0604030504040204" pitchFamily="34" charset="0"/>
              </a:rPr>
              <a:t>1. прибавь 1;</a:t>
            </a:r>
            <a:endParaRPr lang="ru-RU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just"/>
            <a:r>
              <a:rPr lang="ru-RU" b="1" dirty="0">
                <a:solidFill>
                  <a:srgbClr val="000000"/>
                </a:solidFill>
                <a:latin typeface="Verdana" panose="020B0604030504040204" pitchFamily="34" charset="0"/>
              </a:rPr>
              <a:t>2. умножь на b</a:t>
            </a:r>
            <a:endParaRPr lang="ru-RU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just"/>
            <a:r>
              <a:rPr lang="ru-RU" dirty="0">
                <a:solidFill>
                  <a:srgbClr val="000000"/>
                </a:solidFill>
                <a:latin typeface="Verdana" panose="020B0604030504040204" pitchFamily="34" charset="0"/>
              </a:rPr>
              <a:t>(</a:t>
            </a:r>
            <a:r>
              <a:rPr lang="ru-RU" i="1" dirty="0">
                <a:solidFill>
                  <a:srgbClr val="000000"/>
                </a:solidFill>
                <a:latin typeface="Verdana" panose="020B0604030504040204" pitchFamily="34" charset="0"/>
              </a:rPr>
              <a:t>b</a:t>
            </a:r>
            <a:r>
              <a:rPr lang="ru-RU" dirty="0">
                <a:solidFill>
                  <a:srgbClr val="000000"/>
                </a:solidFill>
                <a:latin typeface="Verdana" panose="020B0604030504040204" pitchFamily="34" charset="0"/>
              </a:rPr>
              <a:t> — неизвестное натуральное число; </a:t>
            </a:r>
            <a:r>
              <a:rPr lang="ru-RU" i="1" dirty="0">
                <a:solidFill>
                  <a:srgbClr val="000000"/>
                </a:solidFill>
                <a:latin typeface="Verdana" panose="020B0604030504040204" pitchFamily="34" charset="0"/>
              </a:rPr>
              <a:t>b</a:t>
            </a:r>
            <a:r>
              <a:rPr lang="ru-RU" dirty="0">
                <a:solidFill>
                  <a:srgbClr val="000000"/>
                </a:solidFill>
                <a:latin typeface="Verdana" panose="020B0604030504040204" pitchFamily="34" charset="0"/>
              </a:rPr>
              <a:t> ≥ 2).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Verdana" panose="020B0604030504040204" pitchFamily="34" charset="0"/>
              </a:rPr>
              <a:t>Выполняя первую из них, Альфа увеличивает число на экране на 1, а выполняя вторую, умножает это число на </a:t>
            </a:r>
            <a:r>
              <a:rPr lang="ru-RU" i="1" dirty="0">
                <a:solidFill>
                  <a:srgbClr val="000000"/>
                </a:solidFill>
                <a:latin typeface="Verdana" panose="020B0604030504040204" pitchFamily="34" charset="0"/>
              </a:rPr>
              <a:t>b</a:t>
            </a:r>
            <a:r>
              <a:rPr lang="ru-RU" dirty="0">
                <a:solidFill>
                  <a:srgbClr val="000000"/>
                </a:solidFill>
                <a:latin typeface="Verdana" panose="020B0604030504040204" pitchFamily="34" charset="0"/>
              </a:rPr>
              <a:t>. Программа для исполнителя Альфа — это последовательность номеров команд. Известно, что программа 11211 переводит число </a:t>
            </a:r>
            <a:r>
              <a:rPr lang="ru-RU" b="1" dirty="0">
                <a:solidFill>
                  <a:srgbClr val="FF0000"/>
                </a:solidFill>
                <a:latin typeface="Verdana" panose="020B0604030504040204" pitchFamily="34" charset="0"/>
              </a:rPr>
              <a:t>3 в число 62</a:t>
            </a:r>
            <a:r>
              <a:rPr lang="ru-RU" dirty="0">
                <a:solidFill>
                  <a:srgbClr val="000000"/>
                </a:solidFill>
                <a:latin typeface="Verdana" panose="020B0604030504040204" pitchFamily="34" charset="0"/>
              </a:rPr>
              <a:t>. Определите значение </a:t>
            </a:r>
            <a:r>
              <a:rPr lang="ru-RU" i="1" dirty="0">
                <a:solidFill>
                  <a:srgbClr val="000000"/>
                </a:solidFill>
                <a:latin typeface="Verdana" panose="020B0604030504040204" pitchFamily="34" charset="0"/>
              </a:rPr>
              <a:t>b</a:t>
            </a:r>
            <a:r>
              <a:rPr lang="ru-RU" dirty="0">
                <a:solidFill>
                  <a:srgbClr val="000000"/>
                </a:solidFill>
                <a:latin typeface="Verdana" panose="020B0604030504040204" pitchFamily="34" charset="0"/>
              </a:rPr>
              <a:t>.</a:t>
            </a:r>
            <a:endParaRPr lang="ru-RU" b="0" i="0" dirty="0">
              <a:solidFill>
                <a:srgbClr val="000000"/>
              </a:solidFill>
              <a:effectLst/>
              <a:latin typeface="Verdan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528" y="3573016"/>
            <a:ext cx="273630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sz="2200" dirty="0" smtClean="0"/>
              <a:t>3 + 1 = 4</a:t>
            </a:r>
          </a:p>
          <a:p>
            <a:pPr marL="342900" indent="-342900">
              <a:buAutoNum type="arabicParenR"/>
            </a:pPr>
            <a:r>
              <a:rPr lang="en-US" sz="2200" dirty="0" smtClean="0"/>
              <a:t>4 + 1 = 5</a:t>
            </a:r>
          </a:p>
          <a:p>
            <a:pPr marL="342900" indent="-342900">
              <a:buAutoNum type="arabicParenR"/>
            </a:pPr>
            <a:r>
              <a:rPr lang="en-US" sz="2200" dirty="0" smtClean="0"/>
              <a:t>5b</a:t>
            </a:r>
          </a:p>
          <a:p>
            <a:pPr marL="342900" indent="-342900">
              <a:buAutoNum type="arabicParenR"/>
            </a:pPr>
            <a:r>
              <a:rPr lang="en-US" sz="2200" dirty="0" smtClean="0"/>
              <a:t>5b + 1</a:t>
            </a:r>
          </a:p>
          <a:p>
            <a:pPr marL="342900" indent="-342900">
              <a:buAutoNum type="arabicParenR"/>
            </a:pPr>
            <a:r>
              <a:rPr lang="en-US" sz="2200" dirty="0" smtClean="0"/>
              <a:t>5b + 1 + 1 = 62</a:t>
            </a:r>
          </a:p>
          <a:p>
            <a:pPr marL="342900" indent="-342900">
              <a:buAutoNum type="arabicParenR"/>
            </a:pPr>
            <a:endParaRPr lang="en-US" sz="2200" dirty="0"/>
          </a:p>
          <a:p>
            <a:r>
              <a:rPr lang="en-US" sz="2200" dirty="0" smtClean="0"/>
              <a:t>5b = 62 - 2 </a:t>
            </a:r>
          </a:p>
          <a:p>
            <a:r>
              <a:rPr lang="en-US" sz="2200" dirty="0" smtClean="0"/>
              <a:t>5b = 60</a:t>
            </a:r>
          </a:p>
          <a:p>
            <a:r>
              <a:rPr lang="en-US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 = 60 / 5 = 12</a:t>
            </a:r>
            <a:endParaRPr lang="ru-RU" sz="2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0" y="5733256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ОТВЕТ: </a:t>
            </a: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55426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764704"/>
            <a:ext cx="878497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одной из кодировок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Unicode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каждый символ кодируется </a:t>
            </a:r>
            <a:r>
              <a:rPr lang="ru-RU" sz="2000" b="1" u="sng" dirty="0">
                <a:latin typeface="Times New Roman" pitchFamily="18" charset="0"/>
                <a:cs typeface="Times New Roman" pitchFamily="18" charset="0"/>
              </a:rPr>
              <a:t>16 битами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.  Вова написал текст (в нём нет лишних пробелов): </a:t>
            </a:r>
          </a:p>
          <a:p>
            <a:r>
              <a:rPr lang="ru-RU" dirty="0"/>
              <a:t>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Ёж, лев, слон, олень, тюлень, носорог, крокодил, аллигатор – дикие животные».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Ученик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вычеркнул из списка название одного из животных. Заодно он </a:t>
            </a:r>
            <a:r>
              <a:rPr lang="ru-RU" sz="2000" u="sng" dirty="0">
                <a:latin typeface="Times New Roman" pitchFamily="18" charset="0"/>
                <a:cs typeface="Times New Roman" pitchFamily="18" charset="0"/>
              </a:rPr>
              <a:t>вычеркнул ставшие лишними запятые и пробелы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– два пробела не должны идти подряд. При этом размер нового предложения в данной кодировке оказался  на </a:t>
            </a:r>
            <a:r>
              <a:rPr lang="ru-RU" sz="2000" b="1" u="sng" dirty="0">
                <a:latin typeface="Times New Roman" pitchFamily="18" charset="0"/>
                <a:cs typeface="Times New Roman" pitchFamily="18" charset="0"/>
              </a:rPr>
              <a:t>16 байт меньше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чем размер исходного предложения. Напишите в ответе вычеркнутое название животного.  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Ответ: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_______.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3933056"/>
            <a:ext cx="37444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u="sng" dirty="0" smtClean="0">
                <a:latin typeface="Times New Roman" pitchFamily="18" charset="0"/>
                <a:cs typeface="Times New Roman" pitchFamily="18" charset="0"/>
              </a:rPr>
              <a:t>Дано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16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бит / 8 = 2 байт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вычеркнутого текста)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16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байт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79912" y="4005064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</a:t>
            </a:r>
            <a:r>
              <a:rPr lang="ru-RU" b="1" dirty="0" smtClean="0"/>
              <a:t> </a:t>
            </a:r>
            <a:r>
              <a:rPr lang="en-US" b="1" dirty="0" smtClean="0"/>
              <a:t>=</a:t>
            </a:r>
            <a:r>
              <a:rPr lang="ru-RU" b="1" dirty="0" smtClean="0"/>
              <a:t> </a:t>
            </a:r>
            <a:r>
              <a:rPr lang="en-US" b="1" dirty="0" smtClean="0"/>
              <a:t>2</a:t>
            </a:r>
            <a:r>
              <a:rPr lang="en-US" b="1" baseline="30000" dirty="0" smtClean="0"/>
              <a:t>i</a:t>
            </a:r>
          </a:p>
          <a:p>
            <a:r>
              <a:rPr lang="en-US" b="1" dirty="0" smtClean="0"/>
              <a:t>I</a:t>
            </a:r>
            <a:r>
              <a:rPr lang="ru-RU" b="1" dirty="0" smtClean="0"/>
              <a:t> </a:t>
            </a:r>
            <a:r>
              <a:rPr lang="en-US" b="1" dirty="0" smtClean="0"/>
              <a:t>=</a:t>
            </a:r>
            <a:r>
              <a:rPr lang="ru-RU" b="1" dirty="0" smtClean="0"/>
              <a:t> </a:t>
            </a:r>
            <a:r>
              <a:rPr lang="en-US" b="1" dirty="0" smtClean="0"/>
              <a:t>K</a:t>
            </a:r>
            <a:r>
              <a:rPr lang="ru-RU" b="1" dirty="0" smtClean="0"/>
              <a:t> </a:t>
            </a:r>
            <a:r>
              <a:rPr lang="en-US" b="1" dirty="0" smtClean="0"/>
              <a:t>*</a:t>
            </a:r>
            <a:r>
              <a:rPr lang="ru-RU" b="1" dirty="0" smtClean="0"/>
              <a:t> </a:t>
            </a:r>
            <a:r>
              <a:rPr lang="en-US" b="1" dirty="0" err="1" smtClean="0"/>
              <a:t>i</a:t>
            </a:r>
            <a:endParaRPr lang="ru-RU" b="1" dirty="0" smtClean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3563888" y="4077072"/>
            <a:ext cx="0" cy="112832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043608" y="3429000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тюлень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7504" y="5229200"/>
            <a:ext cx="1202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u="sng" dirty="0">
                <a:latin typeface="Times New Roman" pitchFamily="18" charset="0"/>
                <a:cs typeface="Times New Roman" pitchFamily="18" charset="0"/>
              </a:rPr>
              <a:t>Найти: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K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35896" y="4725144"/>
            <a:ext cx="5112568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K = I / </a:t>
            </a:r>
            <a:r>
              <a:rPr lang="en-US" sz="2400" b="1" dirty="0" err="1" smtClean="0">
                <a:solidFill>
                  <a:srgbClr val="FF0000"/>
                </a:solidFill>
              </a:rPr>
              <a:t>i</a:t>
            </a:r>
            <a:r>
              <a:rPr lang="en-US" sz="2400" b="1" dirty="0" smtClean="0">
                <a:solidFill>
                  <a:srgbClr val="FF0000"/>
                </a:solidFill>
              </a:rPr>
              <a:t> = 16 </a:t>
            </a:r>
            <a:r>
              <a:rPr lang="ru-RU" sz="2400" b="1" dirty="0" smtClean="0">
                <a:solidFill>
                  <a:srgbClr val="FF0000"/>
                </a:solidFill>
              </a:rPr>
              <a:t>байт</a:t>
            </a:r>
            <a:r>
              <a:rPr lang="en-US" sz="2400" b="1" dirty="0" smtClean="0">
                <a:solidFill>
                  <a:srgbClr val="FF0000"/>
                </a:solidFill>
              </a:rPr>
              <a:t> / 2 </a:t>
            </a:r>
            <a:r>
              <a:rPr lang="ru-RU" sz="2400" b="1" dirty="0" smtClean="0">
                <a:solidFill>
                  <a:srgbClr val="FF0000"/>
                </a:solidFill>
              </a:rPr>
              <a:t>байт = 8 </a:t>
            </a:r>
            <a:r>
              <a:rPr lang="en-US" sz="2400" b="1" dirty="0" smtClean="0">
                <a:solidFill>
                  <a:srgbClr val="FF0000"/>
                </a:solidFill>
              </a:rPr>
              <a:t>(</a:t>
            </a:r>
            <a:r>
              <a:rPr lang="ru-RU" sz="2400" b="1" dirty="0" smtClean="0">
                <a:solidFill>
                  <a:srgbClr val="FF0000"/>
                </a:solidFill>
              </a:rPr>
              <a:t>сим</a:t>
            </a:r>
            <a:r>
              <a:rPr lang="en-US" sz="2400" b="1" dirty="0" smtClean="0">
                <a:solidFill>
                  <a:srgbClr val="FF0000"/>
                </a:solidFill>
              </a:rPr>
              <a:t>.)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7504" y="5534561"/>
            <a:ext cx="8784976" cy="132343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 </a:t>
            </a:r>
            <a:r>
              <a:rPr lang="ru-RU" dirty="0" smtClean="0"/>
              <a:t>  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Если Вова вычеркнул одно из животных, он вычеркнул еще и два символа дополнительно: один пробел и одну запятую. Значит вычеркнутое животное состоит из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символов (8 – 2 = 6). Из шести символов есть только одно животное: </a:t>
            </a:r>
            <a:endParaRPr lang="ru-RU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699792" y="0"/>
            <a:ext cx="410445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Задание </a:t>
            </a:r>
            <a:r>
              <a:rPr kumimoji="0" lang="en-US" altLang="ru-RU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1</a:t>
            </a:r>
            <a:endParaRPr kumimoji="0" lang="ru-RU" sz="18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94830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8" grpId="0" animBg="1"/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374512" y="114623"/>
            <a:ext cx="7869895" cy="589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2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Задание 5</a:t>
            </a:r>
            <a:r>
              <a:rPr kumimoji="0" lang="ru-RU" alt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2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 </a:t>
            </a:r>
            <a:r>
              <a:rPr kumimoji="0" lang="ru-RU" alt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j-ea"/>
                <a:cs typeface="Arial"/>
              </a:rPr>
              <a:t>Анализ алгоритмов для исполнителя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699661"/>
            <a:ext cx="892899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0000"/>
                </a:solidFill>
                <a:latin typeface="Verdana" panose="020B0604030504040204" pitchFamily="34" charset="0"/>
              </a:rPr>
              <a:t>У исполнителя Альфа две команды, которым присвоены номера:</a:t>
            </a:r>
          </a:p>
          <a:p>
            <a:pPr algn="just"/>
            <a:r>
              <a:rPr lang="ru-RU" b="1" dirty="0">
                <a:solidFill>
                  <a:srgbClr val="000000"/>
                </a:solidFill>
                <a:latin typeface="Verdana" panose="020B0604030504040204" pitchFamily="34" charset="0"/>
              </a:rPr>
              <a:t>1. прибавь 2;</a:t>
            </a:r>
            <a:endParaRPr lang="ru-RU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just"/>
            <a:r>
              <a:rPr lang="ru-RU" b="1" dirty="0">
                <a:solidFill>
                  <a:srgbClr val="000000"/>
                </a:solidFill>
                <a:latin typeface="Verdana" panose="020B0604030504040204" pitchFamily="34" charset="0"/>
              </a:rPr>
              <a:t>2. раздели на b</a:t>
            </a:r>
            <a:endParaRPr lang="ru-RU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just"/>
            <a:r>
              <a:rPr lang="ru-RU" dirty="0">
                <a:solidFill>
                  <a:srgbClr val="000000"/>
                </a:solidFill>
                <a:latin typeface="Verdana" panose="020B0604030504040204" pitchFamily="34" charset="0"/>
              </a:rPr>
              <a:t>(</a:t>
            </a:r>
            <a:r>
              <a:rPr lang="ru-RU" i="1" dirty="0">
                <a:solidFill>
                  <a:srgbClr val="000000"/>
                </a:solidFill>
                <a:latin typeface="Verdana" panose="020B0604030504040204" pitchFamily="34" charset="0"/>
              </a:rPr>
              <a:t>b</a:t>
            </a:r>
            <a:r>
              <a:rPr lang="ru-RU" dirty="0">
                <a:solidFill>
                  <a:srgbClr val="000000"/>
                </a:solidFill>
                <a:latin typeface="Verdana" panose="020B0604030504040204" pitchFamily="34" charset="0"/>
              </a:rPr>
              <a:t> — неизвестное натуральное число; </a:t>
            </a:r>
            <a:r>
              <a:rPr lang="ru-RU" i="1" dirty="0">
                <a:solidFill>
                  <a:srgbClr val="000000"/>
                </a:solidFill>
                <a:latin typeface="Verdana" panose="020B0604030504040204" pitchFamily="34" charset="0"/>
              </a:rPr>
              <a:t>b</a:t>
            </a:r>
            <a:r>
              <a:rPr lang="ru-RU" dirty="0">
                <a:solidFill>
                  <a:srgbClr val="000000"/>
                </a:solidFill>
                <a:latin typeface="Verdana" panose="020B0604030504040204" pitchFamily="34" charset="0"/>
              </a:rPr>
              <a:t> ≥ 2).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Verdana" panose="020B0604030504040204" pitchFamily="34" charset="0"/>
              </a:rPr>
              <a:t>Выполняя первую из них, Альфа увеличивает число на экране на 2, а выполняя вторую, делит это число на </a:t>
            </a:r>
            <a:r>
              <a:rPr lang="ru-RU" i="1" dirty="0">
                <a:solidFill>
                  <a:srgbClr val="000000"/>
                </a:solidFill>
                <a:latin typeface="Verdana" panose="020B0604030504040204" pitchFamily="34" charset="0"/>
              </a:rPr>
              <a:t>b</a:t>
            </a:r>
            <a:r>
              <a:rPr lang="ru-RU" dirty="0">
                <a:solidFill>
                  <a:srgbClr val="000000"/>
                </a:solidFill>
                <a:latin typeface="Verdana" panose="020B0604030504040204" pitchFamily="34" charset="0"/>
              </a:rPr>
              <a:t>. Программа для исполнителя Альфа — это последовательность номеров команд. Известно, что программа </a:t>
            </a:r>
            <a:r>
              <a:rPr lang="ru-RU" b="1" dirty="0">
                <a:solidFill>
                  <a:srgbClr val="000000"/>
                </a:solidFill>
                <a:latin typeface="Verdana" panose="020B0604030504040204" pitchFamily="34" charset="0"/>
              </a:rPr>
              <a:t>12111</a:t>
            </a:r>
            <a:r>
              <a:rPr lang="ru-RU" dirty="0">
                <a:solidFill>
                  <a:srgbClr val="000000"/>
                </a:solidFill>
                <a:latin typeface="Verdana" panose="020B0604030504040204" pitchFamily="34" charset="0"/>
              </a:rPr>
              <a:t> переводит число </a:t>
            </a:r>
            <a:r>
              <a:rPr lang="ru-RU" b="1" dirty="0">
                <a:solidFill>
                  <a:srgbClr val="FF0000"/>
                </a:solidFill>
                <a:latin typeface="Verdana" panose="020B0604030504040204" pitchFamily="34" charset="0"/>
              </a:rPr>
              <a:t>47 в число 13.</a:t>
            </a:r>
            <a:r>
              <a:rPr lang="ru-RU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endParaRPr lang="ru-RU" dirty="0" smtClean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just"/>
            <a:r>
              <a:rPr lang="ru-RU" dirty="0" smtClean="0">
                <a:solidFill>
                  <a:srgbClr val="000000"/>
                </a:solidFill>
                <a:latin typeface="Verdana" panose="020B0604030504040204" pitchFamily="34" charset="0"/>
              </a:rPr>
              <a:t>Определите </a:t>
            </a:r>
            <a:r>
              <a:rPr lang="ru-RU" dirty="0">
                <a:solidFill>
                  <a:srgbClr val="000000"/>
                </a:solidFill>
                <a:latin typeface="Verdana" panose="020B0604030504040204" pitchFamily="34" charset="0"/>
              </a:rPr>
              <a:t>значение </a:t>
            </a:r>
            <a:r>
              <a:rPr lang="ru-RU" i="1" dirty="0">
                <a:solidFill>
                  <a:srgbClr val="000000"/>
                </a:solidFill>
                <a:latin typeface="Verdana" panose="020B0604030504040204" pitchFamily="34" charset="0"/>
              </a:rPr>
              <a:t>b</a:t>
            </a:r>
            <a:r>
              <a:rPr lang="ru-RU" dirty="0">
                <a:solidFill>
                  <a:srgbClr val="000000"/>
                </a:solidFill>
                <a:latin typeface="Verdana" panose="020B0604030504040204" pitchFamily="34" charset="0"/>
              </a:rPr>
              <a:t>.</a:t>
            </a:r>
            <a:endParaRPr lang="ru-RU" b="0" i="0" dirty="0">
              <a:solidFill>
                <a:srgbClr val="000000"/>
              </a:solidFill>
              <a:effectLst/>
              <a:latin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7197" y="3356992"/>
            <a:ext cx="398226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sz="2200" dirty="0" smtClean="0"/>
              <a:t>47 + 2 = 49</a:t>
            </a:r>
          </a:p>
          <a:p>
            <a:pPr marL="342900" indent="-342900">
              <a:buAutoNum type="arabicParenR"/>
            </a:pPr>
            <a:r>
              <a:rPr lang="en-US" sz="2200" dirty="0" smtClean="0"/>
              <a:t>49/b</a:t>
            </a:r>
          </a:p>
          <a:p>
            <a:pPr marL="342900" indent="-342900">
              <a:buAutoNum type="arabicParenR"/>
            </a:pPr>
            <a:r>
              <a:rPr lang="en-US" sz="2200" dirty="0" smtClean="0"/>
              <a:t>49/b + 2</a:t>
            </a:r>
          </a:p>
          <a:p>
            <a:pPr marL="342900" indent="-342900">
              <a:buAutoNum type="arabicParenR"/>
            </a:pPr>
            <a:r>
              <a:rPr lang="en-US" sz="2200" dirty="0" smtClean="0"/>
              <a:t>49/b + 2 + 2</a:t>
            </a:r>
          </a:p>
          <a:p>
            <a:pPr marL="342900" indent="-342900">
              <a:buAutoNum type="arabicParenR"/>
            </a:pPr>
            <a:r>
              <a:rPr lang="en-US" sz="2200" dirty="0" smtClean="0"/>
              <a:t>49/b + 2 +2 + 2 = 13</a:t>
            </a:r>
          </a:p>
          <a:p>
            <a:endParaRPr lang="en-US" sz="2200" dirty="0" smtClean="0"/>
          </a:p>
          <a:p>
            <a:r>
              <a:rPr lang="en-US" sz="2200" b="1" dirty="0" smtClean="0"/>
              <a:t>49/b + 6 = 13</a:t>
            </a:r>
          </a:p>
          <a:p>
            <a:r>
              <a:rPr lang="en-US" sz="2200" b="1" dirty="0" smtClean="0"/>
              <a:t>49/b = 7</a:t>
            </a:r>
          </a:p>
          <a:p>
            <a:r>
              <a:rPr lang="en-US" sz="2200" b="1" dirty="0" smtClean="0">
                <a:solidFill>
                  <a:srgbClr val="FF0000"/>
                </a:solidFill>
              </a:rPr>
              <a:t>B = 7</a:t>
            </a:r>
          </a:p>
          <a:p>
            <a:pPr marL="342900" indent="-342900">
              <a:buAutoNum type="arabicParenR"/>
            </a:pP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932040" y="5229200"/>
            <a:ext cx="3024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ОТВЕТ: </a:t>
            </a:r>
            <a:r>
              <a:rPr lang="ru-RU" sz="3200" b="1" dirty="0" smtClean="0">
                <a:solidFill>
                  <a:srgbClr val="FF0000"/>
                </a:solidFill>
              </a:rPr>
              <a:t>7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5438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374512" y="114623"/>
            <a:ext cx="7869895" cy="589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2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Задание 5</a:t>
            </a:r>
            <a:r>
              <a:rPr kumimoji="0" lang="ru-RU" alt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2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 </a:t>
            </a:r>
            <a:r>
              <a:rPr kumimoji="0" lang="ru-RU" alt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j-ea"/>
                <a:cs typeface="Arial"/>
              </a:rPr>
              <a:t>Анализ алгоритмов для исполнителя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92696"/>
            <a:ext cx="9144000" cy="30963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341052"/>
            <a:ext cx="9144000" cy="347796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08125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251520" y="114623"/>
            <a:ext cx="8769488" cy="589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sz="3200" b="1" dirty="0" smtClean="0">
                <a:solidFill>
                  <a:srgbClr val="420000"/>
                </a:solidFill>
                <a:latin typeface="Times New Roman"/>
                <a:cs typeface="Arial"/>
              </a:rPr>
              <a:t>Задание 5</a:t>
            </a:r>
            <a:r>
              <a:rPr lang="ru-RU" altLang="ru-RU" dirty="0" smtClean="0">
                <a:solidFill>
                  <a:srgbClr val="420000"/>
                </a:solidFill>
                <a:latin typeface="Times New Roman"/>
                <a:cs typeface="Arial"/>
              </a:rPr>
              <a:t> </a:t>
            </a:r>
            <a:r>
              <a:rPr lang="ru-RU" altLang="ru-RU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Arial"/>
              </a:rPr>
              <a:t>Анализ алгоритмов для исполнителя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7874" y="692696"/>
            <a:ext cx="9151874" cy="324036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/>
          <a:srcRect b="45870"/>
          <a:stretch/>
        </p:blipFill>
        <p:spPr>
          <a:xfrm>
            <a:off x="0" y="4027462"/>
            <a:ext cx="4067944" cy="271390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47553" y="4005064"/>
            <a:ext cx="4796335" cy="2736304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2163632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251520" y="114623"/>
            <a:ext cx="8769488" cy="589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sz="3200" b="1" dirty="0" smtClean="0">
                <a:solidFill>
                  <a:srgbClr val="420000"/>
                </a:solidFill>
                <a:latin typeface="Times New Roman"/>
                <a:cs typeface="Arial"/>
              </a:rPr>
              <a:t>Задание 5</a:t>
            </a:r>
            <a:r>
              <a:rPr lang="ru-RU" altLang="ru-RU" dirty="0" smtClean="0">
                <a:solidFill>
                  <a:srgbClr val="420000"/>
                </a:solidFill>
                <a:latin typeface="Times New Roman"/>
                <a:cs typeface="Arial"/>
              </a:rPr>
              <a:t> </a:t>
            </a:r>
            <a:r>
              <a:rPr lang="ru-RU" altLang="ru-RU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Arial"/>
              </a:rPr>
              <a:t>Анализ алгоритмов для исполнителя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20688"/>
            <a:ext cx="9100989" cy="30963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4149080"/>
            <a:ext cx="4283968" cy="255454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>1</a:t>
            </a:r>
            <a:r>
              <a:rPr lang="ru-RU" sz="3200" dirty="0" smtClean="0"/>
              <a:t> 3+1=4</a:t>
            </a:r>
          </a:p>
          <a:p>
            <a:r>
              <a:rPr lang="ru-RU" sz="3200" dirty="0" smtClean="0">
                <a:solidFill>
                  <a:srgbClr val="FF0000"/>
                </a:solidFill>
              </a:rPr>
              <a:t>2</a:t>
            </a:r>
            <a:r>
              <a:rPr lang="ru-RU" sz="3200" dirty="0" smtClean="0"/>
              <a:t> 4</a:t>
            </a:r>
            <a:r>
              <a:rPr lang="en-US" sz="3200" dirty="0" smtClean="0"/>
              <a:t>b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1</a:t>
            </a:r>
            <a:r>
              <a:rPr lang="en-US" sz="3200" dirty="0" smtClean="0"/>
              <a:t> 4b+1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2</a:t>
            </a:r>
            <a:r>
              <a:rPr lang="en-US" sz="3200" dirty="0" smtClean="0"/>
              <a:t> (4b+1)*b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1</a:t>
            </a:r>
            <a:r>
              <a:rPr lang="en-US" sz="3200" dirty="0" smtClean="0"/>
              <a:t> </a:t>
            </a:r>
            <a:r>
              <a:rPr lang="en-US" sz="3200" dirty="0"/>
              <a:t>(4b+1)*</a:t>
            </a:r>
            <a:r>
              <a:rPr lang="en-US" sz="3200" dirty="0" smtClean="0"/>
              <a:t>b+1=151</a:t>
            </a:r>
            <a:endParaRPr lang="en-US" sz="3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427984" y="4077072"/>
            <a:ext cx="4564527" cy="2616101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</a:rPr>
              <a:t>(4b+1)*</a:t>
            </a:r>
            <a:r>
              <a:rPr lang="en-US" sz="3200" dirty="0" smtClean="0">
                <a:solidFill>
                  <a:prstClr val="black"/>
                </a:solidFill>
              </a:rPr>
              <a:t>b = 151-1 = 150</a:t>
            </a:r>
          </a:p>
          <a:p>
            <a:r>
              <a:rPr lang="en-US" sz="3200" dirty="0" smtClean="0">
                <a:solidFill>
                  <a:prstClr val="black"/>
                </a:solidFill>
              </a:rPr>
              <a:t>4b</a:t>
            </a:r>
            <a:r>
              <a:rPr lang="en-US" sz="3200" baseline="30000" dirty="0" smtClean="0">
                <a:solidFill>
                  <a:prstClr val="black"/>
                </a:solidFill>
              </a:rPr>
              <a:t>2</a:t>
            </a:r>
            <a:r>
              <a:rPr lang="en-US" sz="3200" dirty="0" smtClean="0">
                <a:solidFill>
                  <a:prstClr val="black"/>
                </a:solidFill>
              </a:rPr>
              <a:t> + 1b = 150</a:t>
            </a:r>
          </a:p>
          <a:p>
            <a:r>
              <a:rPr lang="en-US" sz="3200" dirty="0" smtClean="0">
                <a:solidFill>
                  <a:prstClr val="black"/>
                </a:solidFill>
              </a:rPr>
              <a:t>5b</a:t>
            </a:r>
            <a:r>
              <a:rPr lang="en-US" sz="3200" baseline="30000" dirty="0" smtClean="0">
                <a:solidFill>
                  <a:prstClr val="black"/>
                </a:solidFill>
              </a:rPr>
              <a:t>2</a:t>
            </a:r>
            <a:r>
              <a:rPr lang="en-US" sz="3200" dirty="0" smtClean="0">
                <a:solidFill>
                  <a:prstClr val="black"/>
                </a:solidFill>
              </a:rPr>
              <a:t> = 150</a:t>
            </a:r>
          </a:p>
          <a:p>
            <a:r>
              <a:rPr lang="en-US" sz="3200" dirty="0" smtClean="0">
                <a:solidFill>
                  <a:prstClr val="black"/>
                </a:solidFill>
              </a:rPr>
              <a:t>b</a:t>
            </a:r>
            <a:r>
              <a:rPr lang="en-US" sz="3200" baseline="30000" dirty="0" smtClean="0">
                <a:solidFill>
                  <a:prstClr val="black"/>
                </a:solidFill>
              </a:rPr>
              <a:t>2</a:t>
            </a:r>
            <a:r>
              <a:rPr lang="en-US" sz="3200" dirty="0" smtClean="0">
                <a:solidFill>
                  <a:prstClr val="black"/>
                </a:solidFill>
              </a:rPr>
              <a:t> = 150/5 = 36</a:t>
            </a:r>
          </a:p>
          <a:p>
            <a:r>
              <a:rPr lang="en-US" sz="3200" dirty="0" smtClean="0"/>
              <a:t>b = √36 = </a:t>
            </a:r>
            <a:r>
              <a:rPr lang="en-US" sz="3600" dirty="0" smtClean="0">
                <a:solidFill>
                  <a:srgbClr val="FF0000"/>
                </a:solidFill>
              </a:rPr>
              <a:t>6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2686941">
            <a:off x="6798450" y="4956097"/>
            <a:ext cx="2302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Н Е В Е Р Н О</a:t>
            </a:r>
            <a:endParaRPr lang="ru-RU" sz="2800" b="1" dirty="0">
              <a:solidFill>
                <a:srgbClr val="FF0000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6948263" y="4941168"/>
            <a:ext cx="648073" cy="7920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802617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374512" y="114623"/>
            <a:ext cx="8769488" cy="589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2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Задание 6 </a:t>
            </a:r>
            <a:r>
              <a:rPr kumimoji="0" lang="ru-RU" alt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j-ea"/>
                <a:cs typeface="Arial"/>
              </a:rPr>
              <a:t>Формальный исполнитель на языке программирования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251520" y="745282"/>
            <a:ext cx="8892480" cy="6112718"/>
            <a:chOff x="889079" y="704371"/>
            <a:chExt cx="7488832" cy="6112718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89079" y="704371"/>
              <a:ext cx="7488832" cy="6112718"/>
            </a:xfrm>
            <a:prstGeom prst="rect">
              <a:avLst/>
            </a:prstGeom>
          </p:spPr>
        </p:pic>
        <p:sp>
          <p:nvSpPr>
            <p:cNvPr id="4" name="Скругленный прямоугольник 3"/>
            <p:cNvSpPr/>
            <p:nvPr/>
          </p:nvSpPr>
          <p:spPr>
            <a:xfrm>
              <a:off x="3419872" y="1052736"/>
              <a:ext cx="2304256" cy="2088232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noFill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52529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74512" y="0"/>
            <a:ext cx="8769488" cy="589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2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Задание 6</a:t>
            </a:r>
            <a:r>
              <a:rPr kumimoji="0" lang="ru-RU" alt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2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 </a:t>
            </a:r>
            <a:r>
              <a:rPr kumimoji="0" lang="ru-RU" alt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j-ea"/>
                <a:cs typeface="Arial"/>
              </a:rPr>
              <a:t>Формальный исполнитель на языке программирования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275856" y="548680"/>
            <a:ext cx="586814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1314D"/>
                </a:solidFill>
                <a:latin typeface="Arial" panose="020B0604020202020204" pitchFamily="34" charset="0"/>
              </a:rPr>
              <a:t>Было проведено 9 запусков программы, при которых в качестве значений переменных s и t вводились следующие пары чисел: </a:t>
            </a:r>
            <a:endParaRPr lang="ru-RU" dirty="0" smtClean="0">
              <a:solidFill>
                <a:srgbClr val="31314D"/>
              </a:solidFill>
              <a:latin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31314D"/>
                </a:solidFill>
                <a:latin typeface="Arial" panose="020B0604020202020204" pitchFamily="34" charset="0"/>
              </a:rPr>
              <a:t>(</a:t>
            </a:r>
            <a:r>
              <a:rPr lang="ru-RU" dirty="0">
                <a:solidFill>
                  <a:srgbClr val="31314D"/>
                </a:solidFill>
                <a:latin typeface="Arial" panose="020B0604020202020204" pitchFamily="34" charset="0"/>
              </a:rPr>
              <a:t>1, 2); (11, 2); (1, 12); (11, 12); (-11, -12); (-11, 12); (-12, 11); (10, 10); (10, 5) . </a:t>
            </a:r>
          </a:p>
          <a:p>
            <a:r>
              <a:rPr lang="ru-RU" dirty="0" smtClean="0">
                <a:solidFill>
                  <a:srgbClr val="31314D"/>
                </a:solidFill>
                <a:latin typeface="Arial" panose="020B0604020202020204" pitchFamily="34" charset="0"/>
              </a:rPr>
              <a:t>Сколько </a:t>
            </a:r>
            <a:r>
              <a:rPr lang="ru-RU" dirty="0">
                <a:solidFill>
                  <a:srgbClr val="31314D"/>
                </a:solidFill>
                <a:latin typeface="Arial" panose="020B0604020202020204" pitchFamily="34" charset="0"/>
              </a:rPr>
              <a:t>было запусков, при которых программа напечатала «ДА»?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476672"/>
            <a:ext cx="3024336" cy="315902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890433"/>
            <a:ext cx="9088836" cy="3967567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2625577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374512" y="114623"/>
            <a:ext cx="8517967" cy="589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2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Задание 6_1 </a:t>
            </a:r>
            <a:r>
              <a:rPr kumimoji="0" lang="ru-RU" alt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2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(решение)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731711693"/>
              </p:ext>
            </p:extLst>
          </p:nvPr>
        </p:nvGraphicFramePr>
        <p:xfrm>
          <a:off x="201992" y="1124744"/>
          <a:ext cx="8712970" cy="46085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4710"/>
                <a:gridCol w="1244710"/>
                <a:gridCol w="1244710"/>
                <a:gridCol w="1244710"/>
                <a:gridCol w="1244710"/>
                <a:gridCol w="1244710"/>
                <a:gridCol w="1244710"/>
              </a:tblGrid>
              <a:tr h="460851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шаг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(s &gt; 10)</a:t>
                      </a: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 &gt; 10)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or</a:t>
                      </a:r>
                      <a:r>
                        <a:rPr lang="en-US" baseline="0" dirty="0" smtClean="0"/>
                        <a:t> (</a:t>
                      </a:r>
                      <a:r>
                        <a:rPr lang="ru-RU" baseline="0" dirty="0" smtClean="0"/>
                        <a:t>ИЛИ)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Результат</a:t>
                      </a:r>
                      <a:endParaRPr lang="ru-RU" dirty="0"/>
                    </a:p>
                  </a:txBody>
                  <a:tcPr/>
                </a:tc>
              </a:tr>
              <a:tr h="460851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7030A0"/>
                          </a:solidFill>
                        </a:rPr>
                        <a:t>0</a:t>
                      </a:r>
                      <a:endParaRPr lang="ru-RU" sz="20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7030A0"/>
                          </a:solidFill>
                        </a:rPr>
                        <a:t>0</a:t>
                      </a:r>
                      <a:endParaRPr lang="ru-RU" sz="20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7030A0"/>
                          </a:solidFill>
                        </a:rPr>
                        <a:t>0</a:t>
                      </a:r>
                      <a:endParaRPr lang="ru-RU" sz="20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нет</a:t>
                      </a:r>
                      <a:endParaRPr lang="ru-RU" sz="2000" b="1" dirty="0"/>
                    </a:p>
                  </a:txBody>
                  <a:tcPr/>
                </a:tc>
              </a:tr>
              <a:tr h="460851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11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7030A0"/>
                          </a:solidFill>
                        </a:rPr>
                        <a:t>1</a:t>
                      </a:r>
                      <a:endParaRPr lang="ru-RU" sz="20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7030A0"/>
                          </a:solidFill>
                        </a:rPr>
                        <a:t>0</a:t>
                      </a:r>
                      <a:endParaRPr lang="ru-RU" sz="20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7030A0"/>
                          </a:solidFill>
                        </a:rPr>
                        <a:t>1</a:t>
                      </a:r>
                      <a:endParaRPr lang="ru-RU" sz="20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FF0000"/>
                          </a:solidFill>
                        </a:rPr>
                        <a:t>да</a:t>
                      </a:r>
                      <a:endParaRPr lang="ru-RU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460851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12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7030A0"/>
                          </a:solidFill>
                        </a:rPr>
                        <a:t>0</a:t>
                      </a:r>
                      <a:endParaRPr lang="ru-RU" sz="20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7030A0"/>
                          </a:solidFill>
                        </a:rPr>
                        <a:t>1</a:t>
                      </a:r>
                      <a:endParaRPr lang="ru-RU" sz="20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7030A0"/>
                          </a:solidFill>
                        </a:rPr>
                        <a:t>1</a:t>
                      </a:r>
                      <a:endParaRPr lang="ru-RU" sz="20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FF0000"/>
                          </a:solidFill>
                        </a:rPr>
                        <a:t>да</a:t>
                      </a:r>
                      <a:endParaRPr lang="ru-RU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460851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4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11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12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7030A0"/>
                          </a:solidFill>
                        </a:rPr>
                        <a:t>1</a:t>
                      </a:r>
                      <a:endParaRPr lang="ru-RU" sz="20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7030A0"/>
                          </a:solidFill>
                        </a:rPr>
                        <a:t>1</a:t>
                      </a:r>
                      <a:endParaRPr lang="ru-RU" sz="20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7030A0"/>
                          </a:solidFill>
                        </a:rPr>
                        <a:t>1</a:t>
                      </a:r>
                      <a:endParaRPr lang="ru-RU" sz="20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FF0000"/>
                          </a:solidFill>
                        </a:rPr>
                        <a:t>да</a:t>
                      </a:r>
                      <a:endParaRPr lang="ru-RU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460851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5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-11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-12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7030A0"/>
                          </a:solidFill>
                        </a:rPr>
                        <a:t>0</a:t>
                      </a:r>
                      <a:endParaRPr lang="ru-RU" sz="20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7030A0"/>
                          </a:solidFill>
                        </a:rPr>
                        <a:t>0</a:t>
                      </a:r>
                      <a:endParaRPr lang="ru-RU" sz="20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7030A0"/>
                          </a:solidFill>
                        </a:rPr>
                        <a:t>0</a:t>
                      </a:r>
                      <a:endParaRPr lang="ru-RU" sz="20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нет</a:t>
                      </a:r>
                      <a:endParaRPr lang="ru-RU" sz="2000" b="1" dirty="0"/>
                    </a:p>
                  </a:txBody>
                  <a:tcPr/>
                </a:tc>
              </a:tr>
              <a:tr h="460851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6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-11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12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7030A0"/>
                          </a:solidFill>
                        </a:rPr>
                        <a:t>0</a:t>
                      </a:r>
                      <a:endParaRPr lang="ru-RU" sz="20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7030A0"/>
                          </a:solidFill>
                        </a:rPr>
                        <a:t>1</a:t>
                      </a:r>
                      <a:endParaRPr lang="ru-RU" sz="20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7030A0"/>
                          </a:solidFill>
                        </a:rPr>
                        <a:t>1</a:t>
                      </a:r>
                      <a:endParaRPr lang="ru-RU" sz="20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FF0000"/>
                          </a:solidFill>
                        </a:rPr>
                        <a:t>да</a:t>
                      </a:r>
                      <a:endParaRPr lang="ru-RU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460851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7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-12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11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7030A0"/>
                          </a:solidFill>
                        </a:rPr>
                        <a:t>0</a:t>
                      </a:r>
                      <a:endParaRPr lang="ru-RU" sz="20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7030A0"/>
                          </a:solidFill>
                        </a:rPr>
                        <a:t>1</a:t>
                      </a:r>
                      <a:endParaRPr lang="ru-RU" sz="20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7030A0"/>
                          </a:solidFill>
                        </a:rPr>
                        <a:t>1</a:t>
                      </a:r>
                      <a:endParaRPr lang="ru-RU" sz="20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FF0000"/>
                          </a:solidFill>
                        </a:rPr>
                        <a:t>да</a:t>
                      </a:r>
                      <a:endParaRPr lang="ru-RU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460851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8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7030A0"/>
                          </a:solidFill>
                        </a:rPr>
                        <a:t>0</a:t>
                      </a:r>
                      <a:endParaRPr lang="ru-RU" sz="20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7030A0"/>
                          </a:solidFill>
                        </a:rPr>
                        <a:t>0</a:t>
                      </a:r>
                      <a:endParaRPr lang="ru-RU" sz="20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7030A0"/>
                          </a:solidFill>
                        </a:rPr>
                        <a:t>0</a:t>
                      </a:r>
                      <a:endParaRPr lang="ru-RU" sz="20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нет</a:t>
                      </a:r>
                      <a:endParaRPr lang="ru-RU" sz="2000" b="1" dirty="0"/>
                    </a:p>
                  </a:txBody>
                  <a:tcPr/>
                </a:tc>
              </a:tr>
              <a:tr h="460851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9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7030A0"/>
                          </a:solidFill>
                        </a:rPr>
                        <a:t>0</a:t>
                      </a:r>
                      <a:endParaRPr lang="ru-RU" sz="20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7030A0"/>
                          </a:solidFill>
                        </a:rPr>
                        <a:t>0</a:t>
                      </a:r>
                      <a:endParaRPr lang="ru-RU" sz="20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7030A0"/>
                          </a:solidFill>
                        </a:rPr>
                        <a:t>0</a:t>
                      </a:r>
                      <a:endParaRPr lang="ru-RU" sz="20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нет</a:t>
                      </a:r>
                      <a:endParaRPr lang="ru-RU" sz="20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076056" y="5960090"/>
            <a:ext cx="2592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>Ответ: </a:t>
            </a:r>
            <a:r>
              <a:rPr lang="ru-RU" sz="3200" b="1" dirty="0" smtClean="0">
                <a:solidFill>
                  <a:srgbClr val="FF0000"/>
                </a:solidFill>
              </a:rPr>
              <a:t>5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/>
          <a:srcRect t="45855" b="26787"/>
          <a:stretch/>
        </p:blipFill>
        <p:spPr>
          <a:xfrm>
            <a:off x="5218560" y="116064"/>
            <a:ext cx="3696402" cy="79208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44265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323528" y="0"/>
            <a:ext cx="8517967" cy="589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2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Задание 6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/>
          <a:srcRect l="1908" t="3125" r="25615" b="6250"/>
          <a:stretch/>
        </p:blipFill>
        <p:spPr>
          <a:xfrm>
            <a:off x="179512" y="3789040"/>
            <a:ext cx="3585502" cy="2952328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0" y="620688"/>
            <a:ext cx="9144000" cy="3168352"/>
            <a:chOff x="35496" y="892410"/>
            <a:chExt cx="5220073" cy="1384462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496" y="892410"/>
              <a:ext cx="5220073" cy="1384462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7528" y="1484784"/>
              <a:ext cx="5095875" cy="333375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6228184" y="5661248"/>
            <a:ext cx="2592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>Ответ: </a:t>
            </a:r>
            <a:r>
              <a:rPr lang="ru-RU" sz="3200" b="1" dirty="0" smtClean="0">
                <a:solidFill>
                  <a:srgbClr val="FF0000"/>
                </a:solidFill>
              </a:rPr>
              <a:t>4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61705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374512" y="114623"/>
            <a:ext cx="8517967" cy="589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2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Задание </a:t>
            </a:r>
            <a:r>
              <a:rPr lang="ru-RU" altLang="ru-RU" dirty="0" smtClean="0">
                <a:solidFill>
                  <a:srgbClr val="420000"/>
                </a:solidFill>
                <a:latin typeface="Times New Roman"/>
                <a:cs typeface="Arial"/>
              </a:rPr>
              <a:t>6</a:t>
            </a:r>
            <a:endParaRPr kumimoji="0" lang="ru-RU" altLang="ru-RU" sz="2400" b="0" i="0" u="none" strike="noStrike" kern="1200" cap="none" spc="0" normalizeH="0" baseline="0" noProof="0" dirty="0" smtClean="0">
              <a:ln>
                <a:noFill/>
              </a:ln>
              <a:solidFill>
                <a:srgbClr val="420000"/>
              </a:solidFill>
              <a:effectLst/>
              <a:uLnTx/>
              <a:uFillTx/>
              <a:latin typeface="Times New Roman"/>
              <a:ea typeface="+mj-ea"/>
              <a:cs typeface="Arial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3278536"/>
            <a:ext cx="3314425" cy="3462832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35496" y="620688"/>
            <a:ext cx="9108504" cy="2664296"/>
            <a:chOff x="35497" y="692696"/>
            <a:chExt cx="7056784" cy="1350169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497" y="692696"/>
              <a:ext cx="7056784" cy="1350169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1520" y="1276272"/>
              <a:ext cx="6624736" cy="352648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6084168" y="5085184"/>
            <a:ext cx="2592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>Ответ: </a:t>
            </a:r>
            <a:r>
              <a:rPr lang="ru-RU" sz="3200" b="1" dirty="0" smtClean="0">
                <a:solidFill>
                  <a:srgbClr val="FF0000"/>
                </a:solidFill>
              </a:rPr>
              <a:t>3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46036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/>
          <a:srcRect b="14286"/>
          <a:stretch/>
        </p:blipFill>
        <p:spPr>
          <a:xfrm>
            <a:off x="107504" y="116631"/>
            <a:ext cx="2014982" cy="180373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59111" y="357551"/>
            <a:ext cx="3024336" cy="132189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20072" y="116968"/>
            <a:ext cx="3622179" cy="180339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2335927"/>
            <a:ext cx="9144000" cy="19736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4725144"/>
            <a:ext cx="9144000" cy="197365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18602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19672" y="116632"/>
            <a:ext cx="63367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Задание </a:t>
            </a:r>
            <a:r>
              <a:rPr lang="ru-RU" altLang="ru-RU" sz="3200" b="1" kern="0" dirty="0" smtClean="0">
                <a:solidFill>
                  <a:srgbClr val="002060"/>
                </a:solidFill>
                <a:latin typeface="Times New Roman"/>
                <a:ea typeface="+mj-ea"/>
                <a:cs typeface="Arial"/>
              </a:rPr>
              <a:t>1</a:t>
            </a:r>
            <a:endParaRPr kumimoji="0" lang="ru-RU" sz="32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0" y="836712"/>
            <a:ext cx="9144000" cy="2592288"/>
            <a:chOff x="0" y="980728"/>
            <a:chExt cx="9144000" cy="2952328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980728"/>
              <a:ext cx="9144000" cy="2952328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3528" y="1866247"/>
              <a:ext cx="8681465" cy="576064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0" y="3573016"/>
            <a:ext cx="34785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u="sng" dirty="0" smtClean="0">
                <a:latin typeface="Times New Roman" pitchFamily="18" charset="0"/>
                <a:cs typeface="Times New Roman" pitchFamily="18" charset="0"/>
              </a:rPr>
              <a:t>Дано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16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бит / 8 = 2 байт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вычеркнутого текста)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26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байт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4797152"/>
            <a:ext cx="1202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u="sng" dirty="0">
                <a:latin typeface="Times New Roman" pitchFamily="18" charset="0"/>
                <a:cs typeface="Times New Roman" pitchFamily="18" charset="0"/>
              </a:rPr>
              <a:t>Найти: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K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3563888" y="3717032"/>
            <a:ext cx="0" cy="1296144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851920" y="3717032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</a:t>
            </a:r>
            <a:r>
              <a:rPr lang="ru-RU" b="1" dirty="0" smtClean="0"/>
              <a:t> </a:t>
            </a:r>
            <a:r>
              <a:rPr lang="en-US" b="1" dirty="0" smtClean="0"/>
              <a:t>=</a:t>
            </a:r>
            <a:r>
              <a:rPr lang="ru-RU" b="1" dirty="0" smtClean="0"/>
              <a:t> </a:t>
            </a:r>
            <a:r>
              <a:rPr lang="en-US" b="1" dirty="0" smtClean="0"/>
              <a:t>2</a:t>
            </a:r>
            <a:r>
              <a:rPr lang="en-US" b="1" baseline="30000" dirty="0" smtClean="0"/>
              <a:t>i</a:t>
            </a:r>
          </a:p>
          <a:p>
            <a:r>
              <a:rPr lang="en-US" b="1" dirty="0" smtClean="0"/>
              <a:t>I</a:t>
            </a:r>
            <a:r>
              <a:rPr lang="ru-RU" b="1" dirty="0" smtClean="0"/>
              <a:t> </a:t>
            </a:r>
            <a:r>
              <a:rPr lang="en-US" b="1" dirty="0" smtClean="0"/>
              <a:t>=</a:t>
            </a:r>
            <a:r>
              <a:rPr lang="ru-RU" b="1" dirty="0" smtClean="0"/>
              <a:t> </a:t>
            </a:r>
            <a:r>
              <a:rPr lang="en-US" b="1" dirty="0" smtClean="0"/>
              <a:t>K</a:t>
            </a:r>
            <a:r>
              <a:rPr lang="ru-RU" b="1" dirty="0" smtClean="0"/>
              <a:t> </a:t>
            </a:r>
            <a:r>
              <a:rPr lang="en-US" b="1" dirty="0" smtClean="0"/>
              <a:t>*</a:t>
            </a:r>
            <a:r>
              <a:rPr lang="ru-RU" b="1" dirty="0" smtClean="0"/>
              <a:t> </a:t>
            </a:r>
            <a:r>
              <a:rPr lang="en-US" b="1" dirty="0" err="1" smtClean="0"/>
              <a:t>i</a:t>
            </a:r>
            <a:endParaRPr lang="ru-RU" b="1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3707904" y="4509120"/>
            <a:ext cx="5248119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K = I / </a:t>
            </a:r>
            <a:r>
              <a:rPr lang="en-US" sz="2400" b="1" dirty="0" err="1" smtClean="0">
                <a:solidFill>
                  <a:srgbClr val="FF0000"/>
                </a:solidFill>
              </a:rPr>
              <a:t>i</a:t>
            </a:r>
            <a:r>
              <a:rPr lang="en-US" sz="2400" b="1" dirty="0" smtClean="0">
                <a:solidFill>
                  <a:srgbClr val="FF0000"/>
                </a:solidFill>
              </a:rPr>
              <a:t> = </a:t>
            </a:r>
            <a:r>
              <a:rPr lang="ru-RU" sz="2400" b="1" dirty="0" smtClean="0">
                <a:solidFill>
                  <a:srgbClr val="FF0000"/>
                </a:solidFill>
              </a:rPr>
              <a:t>26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</a:rPr>
              <a:t>байт</a:t>
            </a:r>
            <a:r>
              <a:rPr lang="en-US" sz="2400" b="1" dirty="0" smtClean="0">
                <a:solidFill>
                  <a:srgbClr val="FF0000"/>
                </a:solidFill>
              </a:rPr>
              <a:t> / 2 </a:t>
            </a:r>
            <a:r>
              <a:rPr lang="ru-RU" sz="2400" b="1" dirty="0" smtClean="0">
                <a:solidFill>
                  <a:srgbClr val="FF0000"/>
                </a:solidFill>
              </a:rPr>
              <a:t>байт = 13 </a:t>
            </a:r>
            <a:r>
              <a:rPr lang="en-US" sz="2400" b="1" dirty="0" smtClean="0">
                <a:solidFill>
                  <a:srgbClr val="FF0000"/>
                </a:solidFill>
              </a:rPr>
              <a:t>(</a:t>
            </a:r>
            <a:r>
              <a:rPr lang="ru-RU" sz="2400" b="1" dirty="0" smtClean="0">
                <a:solidFill>
                  <a:srgbClr val="FF0000"/>
                </a:solidFill>
              </a:rPr>
              <a:t>сим</a:t>
            </a:r>
            <a:r>
              <a:rPr lang="en-US" sz="2400" b="1" dirty="0" smtClean="0">
                <a:solidFill>
                  <a:srgbClr val="FF0000"/>
                </a:solidFill>
              </a:rPr>
              <a:t>.)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9512" y="5313982"/>
            <a:ext cx="8784976" cy="132343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Если Петя вычеркнул одно из растений, он вычеркнул еще и два символа дополнительно: один пробел и одну запятую. Значит вычеркнутое растение состоит из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11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символов (13 – 2 = 11). Из одиннадцати символов есть только одно растение: </a:t>
            </a:r>
            <a:endParaRPr lang="ru-RU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372200" y="6165304"/>
            <a:ext cx="2592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лиственница</a:t>
            </a:r>
            <a:r>
              <a:rPr lang="ru-RU" sz="3200" dirty="0" smtClean="0"/>
              <a:t> </a:t>
            </a:r>
            <a:endParaRPr lang="ru-RU" sz="3200" dirty="0"/>
          </a:p>
        </p:txBody>
      </p:sp>
    </p:spTree>
    <p:extLst>
      <p:ext uri="{BB962C8B-B14F-4D97-AF65-F5344CB8AC3E}">
        <p14:creationId xmlns="" xmlns:p14="http://schemas.microsoft.com/office/powerpoint/2010/main" val="3987721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  <p:bldP spid="13" grpId="0" animBg="1"/>
      <p:bldP spid="14" grpId="0" animBg="1"/>
      <p:bldP spid="1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8553" y="2276872"/>
            <a:ext cx="9144000" cy="201622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581127"/>
            <a:ext cx="9144000" cy="208642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8553" y="53744"/>
            <a:ext cx="9144000" cy="193509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48907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3059832" y="3861048"/>
            <a:ext cx="247173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altLang="ru-RU" b="1" i="1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Пояснение:</a:t>
            </a:r>
            <a:endParaRPr lang="ru-RU" altLang="ru-RU" i="1" dirty="0"/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323528" y="764705"/>
            <a:ext cx="8820472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indent="354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33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Доступ к файлу 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table.docx</a:t>
            </a: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, находящемуся на сервере 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com.com</a:t>
            </a: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, осуществляется по протоколу </a:t>
            </a:r>
            <a:r>
              <a:rPr lang="en-US" altLang="ru-RU" sz="2000" b="1" dirty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tp</a:t>
            </a: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. В таблице фрагменты адреса файла закодированы буквами от А до Ж. </a:t>
            </a:r>
          </a:p>
          <a:p>
            <a:pPr algn="just"/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Запишите последовательность этих букв, кодирующую адрес указанного файла в сети Интернет.</a:t>
            </a:r>
          </a:p>
        </p:txBody>
      </p:sp>
      <p:graphicFrame>
        <p:nvGraphicFramePr>
          <p:cNvPr id="15398" name="Group 38"/>
          <p:cNvGraphicFramePr>
            <a:graphicFrameLocks noGrp="1"/>
          </p:cNvGraphicFramePr>
          <p:nvPr/>
        </p:nvGraphicFramePr>
        <p:xfrm>
          <a:off x="1115616" y="2420888"/>
          <a:ext cx="6984773" cy="1368152"/>
        </p:xfrm>
        <a:graphic>
          <a:graphicData uri="http://schemas.openxmlformats.org/drawingml/2006/table">
            <a:tbl>
              <a:tblPr/>
              <a:tblGrid>
                <a:gridCol w="999014"/>
                <a:gridCol w="888012"/>
                <a:gridCol w="1384745"/>
                <a:gridCol w="718735"/>
                <a:gridCol w="999014"/>
                <a:gridCol w="996239"/>
                <a:gridCol w="999014"/>
              </a:tblGrid>
              <a:tr h="68407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407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com.</a:t>
                      </a:r>
                      <a:endParaRPr kumimoji="0" lang="ru-RU" altLang="ru-RU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.docx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</a:t>
                      </a:r>
                      <a:endParaRPr kumimoji="0" lang="ru-RU" altLang="ru-RU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</a:t>
                      </a:r>
                      <a:r>
                        <a:rPr kumimoji="0" lang="ru-RU" alt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://</a:t>
                      </a:r>
                      <a:endParaRPr kumimoji="0" lang="ru-RU" altLang="ru-RU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ftp</a:t>
                      </a:r>
                      <a:endParaRPr kumimoji="0" lang="ru-RU" altLang="ru-RU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5391" name="Text Box 31"/>
          <p:cNvSpPr txBox="1">
            <a:spLocks noChangeArrowheads="1"/>
          </p:cNvSpPr>
          <p:nvPr/>
        </p:nvSpPr>
        <p:spPr bwMode="auto">
          <a:xfrm>
            <a:off x="5724128" y="6021288"/>
            <a:ext cx="325834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ru-RU" altLang="ru-RU" sz="28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Ответ:</a:t>
            </a:r>
            <a:r>
              <a:rPr lang="ru-RU" altLang="ru-RU" sz="2800" b="1" dirty="0"/>
              <a:t> </a:t>
            </a:r>
            <a:r>
              <a:rPr lang="ru-RU" alt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ЖДАГЕВБ</a:t>
            </a:r>
            <a:endParaRPr lang="ru-RU" altLang="ru-RU" sz="28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392" name="Text Box 32"/>
          <p:cNvSpPr txBox="1">
            <a:spLocks noChangeArrowheads="1"/>
          </p:cNvSpPr>
          <p:nvPr/>
        </p:nvSpPr>
        <p:spPr bwMode="auto">
          <a:xfrm>
            <a:off x="1115616" y="4221088"/>
            <a:ext cx="684076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ru-RU" altLang="ru-RU" sz="2000" dirty="0"/>
              <a:t>Сначала записываем протокол: </a:t>
            </a:r>
            <a:r>
              <a:rPr lang="en-US" altLang="ru-RU" sz="2000" b="1" dirty="0"/>
              <a:t>f</a:t>
            </a:r>
            <a:r>
              <a:rPr lang="ru-RU" altLang="ru-RU" sz="2000" b="1" dirty="0" err="1"/>
              <a:t>tp</a:t>
            </a:r>
            <a:endParaRPr lang="ru-RU" altLang="ru-RU" sz="2000" b="1" dirty="0"/>
          </a:p>
          <a:p>
            <a:pPr>
              <a:buFontTx/>
              <a:buChar char="•"/>
            </a:pPr>
            <a:r>
              <a:rPr lang="ru-RU" altLang="ru-RU" sz="2000" dirty="0"/>
              <a:t>Затем идет обязательный знак: </a:t>
            </a:r>
            <a:r>
              <a:rPr lang="ru-RU" altLang="ru-RU" sz="2000" b="1" dirty="0"/>
              <a:t>://</a:t>
            </a:r>
          </a:p>
          <a:p>
            <a:pPr>
              <a:buFontTx/>
              <a:buChar char="•"/>
            </a:pPr>
            <a:r>
              <a:rPr lang="ru-RU" altLang="ru-RU" sz="2000" dirty="0"/>
              <a:t>Потом имя сервера (хоста): </a:t>
            </a:r>
            <a:r>
              <a:rPr lang="ru-RU" altLang="ru-RU" sz="2000" b="1" dirty="0" err="1"/>
              <a:t>com.com</a:t>
            </a:r>
            <a:r>
              <a:rPr lang="ru-RU" altLang="ru-RU" sz="2000" dirty="0"/>
              <a:t> </a:t>
            </a:r>
            <a:r>
              <a:rPr lang="ru-RU" altLang="ru-RU" sz="2000" b="1" dirty="0"/>
              <a:t> </a:t>
            </a:r>
          </a:p>
          <a:p>
            <a:pPr>
              <a:buFontTx/>
              <a:buChar char="•"/>
            </a:pPr>
            <a:r>
              <a:rPr lang="ru-RU" altLang="ru-RU" sz="2000" dirty="0"/>
              <a:t>Затем опять знак: </a:t>
            </a:r>
            <a:r>
              <a:rPr lang="ru-RU" altLang="ru-RU" sz="2000" b="1" dirty="0"/>
              <a:t>/</a:t>
            </a:r>
          </a:p>
          <a:p>
            <a:pPr>
              <a:buFontTx/>
              <a:buChar char="•"/>
            </a:pPr>
            <a:r>
              <a:rPr lang="ru-RU" altLang="ru-RU" sz="2000" dirty="0"/>
              <a:t>Последним идет название файла: </a:t>
            </a:r>
            <a:r>
              <a:rPr lang="ru-RU" altLang="ru-RU" sz="2000" b="1" dirty="0" err="1"/>
              <a:t>table.docx</a:t>
            </a:r>
            <a:r>
              <a:rPr lang="ru-RU" altLang="ru-RU" sz="2000" dirty="0"/>
              <a:t> </a:t>
            </a:r>
            <a:endParaRPr lang="ru-RU" altLang="ru-RU" sz="2000" b="1" dirty="0"/>
          </a:p>
          <a:p>
            <a:pPr>
              <a:buFontTx/>
              <a:buChar char="•"/>
            </a:pPr>
            <a:r>
              <a:rPr lang="ru-RU" altLang="ru-RU" sz="2000" dirty="0"/>
              <a:t>Вывод: </a:t>
            </a:r>
            <a:r>
              <a:rPr lang="en-US" altLang="ru-RU" sz="2000" b="1" dirty="0"/>
              <a:t>ft</a:t>
            </a:r>
            <a:r>
              <a:rPr lang="ru-RU" altLang="ru-RU" sz="2000" b="1" dirty="0"/>
              <a:t>p://com.com</a:t>
            </a:r>
            <a:r>
              <a:rPr lang="en-US" altLang="ru-RU" sz="2000" b="1" dirty="0"/>
              <a:t>/</a:t>
            </a:r>
            <a:r>
              <a:rPr lang="ru-RU" altLang="ru-RU" sz="2000" b="1" dirty="0" err="1"/>
              <a:t>table.docx</a:t>
            </a:r>
            <a:endParaRPr lang="ru-RU" altLang="ru-RU" sz="2000" b="1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0" y="145192"/>
            <a:ext cx="9144000" cy="8382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7 задание </a:t>
            </a:r>
            <a:r>
              <a:rPr lang="ru-RU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Информационно-коммуникационные технологии</a:t>
            </a:r>
            <a:endParaRPr lang="ru-RU" sz="2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68532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53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53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53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53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53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153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0"/>
                                        <p:tgtEl>
                                          <p:spTgt spid="153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5192"/>
            <a:ext cx="91440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7 </a:t>
            </a:r>
            <a:r>
              <a:rPr lang="ru-RU" dirty="0"/>
              <a:t>задание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7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Информационно-коммуникационные </a:t>
            </a:r>
            <a:r>
              <a:rPr lang="ru-RU" sz="27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технологии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780" y="1132090"/>
            <a:ext cx="8874252" cy="77656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 cstate="print"/>
          <a:srcRect l="8449"/>
          <a:stretch/>
        </p:blipFill>
        <p:spPr>
          <a:xfrm>
            <a:off x="304800" y="2027579"/>
            <a:ext cx="8685254" cy="4830422"/>
          </a:xfrm>
          <a:prstGeom prst="rect">
            <a:avLst/>
          </a:prstGeom>
        </p:spPr>
      </p:pic>
      <p:sp>
        <p:nvSpPr>
          <p:cNvPr id="22" name="Скругленный прямоугольник 21"/>
          <p:cNvSpPr/>
          <p:nvPr/>
        </p:nvSpPr>
        <p:spPr>
          <a:xfrm>
            <a:off x="1763688" y="3933056"/>
            <a:ext cx="6192688" cy="11521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115616" y="6165304"/>
            <a:ext cx="2736304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87340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04202" y="764704"/>
            <a:ext cx="8516270" cy="2654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100" dirty="0">
                <a:latin typeface="Arial" pitchFamily="34" charset="0"/>
              </a:rPr>
              <a:t>Доступ к файлу </a:t>
            </a:r>
            <a:r>
              <a:rPr lang="ru-RU" sz="2100" dirty="0" err="1">
                <a:latin typeface="Arial" pitchFamily="34" charset="0"/>
              </a:rPr>
              <a:t>tiger.doc</a:t>
            </a:r>
            <a:r>
              <a:rPr lang="ru-RU" sz="2100" dirty="0">
                <a:latin typeface="Arial" pitchFamily="34" charset="0"/>
              </a:rPr>
              <a:t>, находящемуся на сервере </a:t>
            </a:r>
            <a:r>
              <a:rPr lang="ru-RU" sz="2100" dirty="0" err="1">
                <a:latin typeface="Arial" pitchFamily="34" charset="0"/>
              </a:rPr>
              <a:t>zoo.org</a:t>
            </a:r>
            <a:r>
              <a:rPr lang="ru-RU" sz="2100" dirty="0">
                <a:latin typeface="Arial" pitchFamily="34" charset="0"/>
              </a:rPr>
              <a:t>, осуществляется по протоколу </a:t>
            </a:r>
            <a:r>
              <a:rPr lang="ru-RU" sz="2100" dirty="0" err="1">
                <a:latin typeface="Arial" pitchFamily="34" charset="0"/>
              </a:rPr>
              <a:t>http</a:t>
            </a:r>
            <a:r>
              <a:rPr lang="ru-RU" sz="2100" dirty="0">
                <a:latin typeface="Arial" pitchFamily="34" charset="0"/>
              </a:rPr>
              <a:t>. Фрагменты адреса файла закодированы буквами от А до Ж. Запишите последовательность этих букв, кодирующую адрес указанного файла в сети Интернет.</a:t>
            </a:r>
            <a:endParaRPr lang="en-US" sz="2100" dirty="0">
              <a:latin typeface="Arial" pitchFamily="34" charset="0"/>
            </a:endParaRPr>
          </a:p>
          <a:p>
            <a:r>
              <a:rPr lang="ru-RU" sz="2400" dirty="0">
                <a:latin typeface="Arial" pitchFamily="34" charset="0"/>
              </a:rPr>
              <a:t> </a:t>
            </a:r>
            <a:endParaRPr lang="ru-RU" sz="1050" dirty="0">
              <a:latin typeface="Arial" pitchFamily="34" charset="0"/>
            </a:endParaRPr>
          </a:p>
          <a:p>
            <a:pPr marL="385763" indent="-385763">
              <a:buAutoNum type="alphaUcParenR"/>
            </a:pPr>
            <a:r>
              <a:rPr lang="ru-RU" sz="2400" dirty="0">
                <a:latin typeface="Arial" pitchFamily="34" charset="0"/>
              </a:rPr>
              <a:t>.</a:t>
            </a:r>
            <a:r>
              <a:rPr lang="ru-RU" sz="2400" dirty="0" err="1">
                <a:latin typeface="Arial" pitchFamily="34" charset="0"/>
              </a:rPr>
              <a:t>doc</a:t>
            </a:r>
            <a:r>
              <a:rPr lang="ru-RU" sz="2400" dirty="0">
                <a:latin typeface="Arial" pitchFamily="34" charset="0"/>
              </a:rPr>
              <a:t> </a:t>
            </a:r>
            <a:r>
              <a:rPr lang="en-US" sz="2400" dirty="0">
                <a:latin typeface="Arial" pitchFamily="34" charset="0"/>
              </a:rPr>
              <a:t>	</a:t>
            </a:r>
            <a:r>
              <a:rPr lang="ru-RU" sz="2400" dirty="0">
                <a:latin typeface="Arial" pitchFamily="34" charset="0"/>
              </a:rPr>
              <a:t>Б) </a:t>
            </a:r>
            <a:r>
              <a:rPr lang="ru-RU" sz="2400" dirty="0" err="1">
                <a:latin typeface="Arial" pitchFamily="34" charset="0"/>
              </a:rPr>
              <a:t>zoo</a:t>
            </a:r>
            <a:r>
              <a:rPr lang="en-US" sz="2400" dirty="0">
                <a:latin typeface="Arial" pitchFamily="34" charset="0"/>
              </a:rPr>
              <a:t> 	</a:t>
            </a:r>
            <a:r>
              <a:rPr lang="ru-RU" sz="2400" dirty="0">
                <a:latin typeface="Arial" pitchFamily="34" charset="0"/>
              </a:rPr>
              <a:t>B) / </a:t>
            </a:r>
            <a:r>
              <a:rPr lang="en-US" sz="2400" dirty="0">
                <a:latin typeface="Arial" pitchFamily="34" charset="0"/>
              </a:rPr>
              <a:t>		</a:t>
            </a:r>
            <a:r>
              <a:rPr lang="ru-RU" sz="2400" dirty="0">
                <a:latin typeface="Arial" pitchFamily="34" charset="0"/>
              </a:rPr>
              <a:t>Г) :// </a:t>
            </a:r>
            <a:endParaRPr lang="en-US" sz="2400" dirty="0">
              <a:latin typeface="Arial" pitchFamily="34" charset="0"/>
            </a:endParaRPr>
          </a:p>
          <a:p>
            <a:pPr marL="385763" indent="-385763"/>
            <a:endParaRPr lang="ru-RU" sz="1050" dirty="0">
              <a:latin typeface="Arial" pitchFamily="34" charset="0"/>
            </a:endParaRPr>
          </a:p>
          <a:p>
            <a:r>
              <a:rPr lang="ru-RU" sz="2400" dirty="0">
                <a:latin typeface="Arial" pitchFamily="34" charset="0"/>
              </a:rPr>
              <a:t>Д) </a:t>
            </a:r>
            <a:r>
              <a:rPr lang="ru-RU" sz="2400" dirty="0" err="1">
                <a:latin typeface="Arial" pitchFamily="34" charset="0"/>
              </a:rPr>
              <a:t>tiger</a:t>
            </a:r>
            <a:r>
              <a:rPr lang="ru-RU" sz="2400" dirty="0">
                <a:latin typeface="Arial" pitchFamily="34" charset="0"/>
              </a:rPr>
              <a:t> </a:t>
            </a:r>
            <a:r>
              <a:rPr lang="en-US" sz="2400" dirty="0">
                <a:latin typeface="Arial" pitchFamily="34" charset="0"/>
              </a:rPr>
              <a:t>	</a:t>
            </a:r>
            <a:r>
              <a:rPr lang="ru-RU" sz="2400" dirty="0">
                <a:latin typeface="Arial" pitchFamily="34" charset="0"/>
              </a:rPr>
              <a:t>Е) .</a:t>
            </a:r>
            <a:r>
              <a:rPr lang="ru-RU" sz="2400" dirty="0" err="1">
                <a:latin typeface="Arial" pitchFamily="34" charset="0"/>
              </a:rPr>
              <a:t>org</a:t>
            </a:r>
            <a:r>
              <a:rPr lang="ru-RU" sz="2400" dirty="0">
                <a:latin typeface="Arial" pitchFamily="34" charset="0"/>
              </a:rPr>
              <a:t> </a:t>
            </a:r>
            <a:r>
              <a:rPr lang="en-US" sz="2400" dirty="0">
                <a:latin typeface="Arial" pitchFamily="34" charset="0"/>
              </a:rPr>
              <a:t>	</a:t>
            </a:r>
            <a:r>
              <a:rPr lang="ru-RU" sz="2400" dirty="0">
                <a:latin typeface="Arial" pitchFamily="34" charset="0"/>
              </a:rPr>
              <a:t>Ж) </a:t>
            </a:r>
            <a:r>
              <a:rPr lang="ru-RU" sz="2400" dirty="0" err="1">
                <a:latin typeface="Arial" pitchFamily="34" charset="0"/>
              </a:rPr>
              <a:t>http</a:t>
            </a:r>
            <a:endParaRPr lang="ru-RU" sz="2400" dirty="0">
              <a:latin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67744" y="3933056"/>
            <a:ext cx="482206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latin typeface="Arial" pitchFamily="34" charset="0"/>
              </a:rPr>
              <a:t>http://zoo.org/tiger.doc</a:t>
            </a:r>
            <a:endParaRPr lang="ru-RU" sz="3000" b="1" dirty="0">
              <a:latin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71600" y="5517232"/>
            <a:ext cx="14466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/>
              <a:t>Ответ: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483768" y="5517232"/>
            <a:ext cx="175721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ЖГБЕВДА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46506" y="145192"/>
            <a:ext cx="8686800" cy="8382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/>
              <a:t>7 задание </a:t>
            </a:r>
            <a:r>
              <a:rPr lang="ru-RU" sz="2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Информационно-коммуникационные технологии</a:t>
            </a:r>
            <a:endParaRPr lang="ru-RU" sz="20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26664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l="3226" t="17074" r="8098" b="47560"/>
          <a:stretch/>
        </p:blipFill>
        <p:spPr>
          <a:xfrm>
            <a:off x="1" y="0"/>
            <a:ext cx="9144000" cy="297624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/>
          <a:srcRect l="2725" t="78203" r="57298" b="2921"/>
          <a:stretch/>
        </p:blipFill>
        <p:spPr>
          <a:xfrm>
            <a:off x="251520" y="3789040"/>
            <a:ext cx="8599816" cy="136815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38412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2771800" y="4221088"/>
            <a:ext cx="247173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altLang="ru-RU" b="1" i="1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Пояснение:</a:t>
            </a:r>
            <a:endParaRPr lang="ru-RU" altLang="ru-RU" i="1" dirty="0"/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323528" y="836712"/>
            <a:ext cx="7542933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indent="354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33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Доступ к файлу 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rus.doc</a:t>
            </a: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, находящемуся на сервере 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obr.org</a:t>
            </a: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, осуществляется по протоколу </a:t>
            </a:r>
            <a:r>
              <a:rPr lang="ru-RU" altLang="ru-RU" sz="2000" b="1" dirty="0" err="1">
                <a:latin typeface="Times New Roman" pitchFamily="18" charset="0"/>
                <a:cs typeface="Times New Roman" pitchFamily="18" charset="0"/>
              </a:rPr>
              <a:t>https</a:t>
            </a: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. В таблице фрагменты адреса файла закодированы буквами от А до Ж. </a:t>
            </a:r>
          </a:p>
          <a:p>
            <a:pPr algn="just"/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Запишите последовательность этих букв, кодирующую адрес указанного файла в сети Интернет.</a:t>
            </a:r>
          </a:p>
        </p:txBody>
      </p:sp>
      <p:graphicFrame>
        <p:nvGraphicFramePr>
          <p:cNvPr id="13317" name="Group 5"/>
          <p:cNvGraphicFramePr>
            <a:graphicFrameLocks noGrp="1"/>
          </p:cNvGraphicFramePr>
          <p:nvPr/>
        </p:nvGraphicFramePr>
        <p:xfrm>
          <a:off x="1259632" y="2636912"/>
          <a:ext cx="6120678" cy="1386210"/>
        </p:xfrm>
        <a:graphic>
          <a:graphicData uri="http://schemas.openxmlformats.org/drawingml/2006/table">
            <a:tbl>
              <a:tblPr/>
              <a:tblGrid>
                <a:gridCol w="875066"/>
                <a:gridCol w="873472"/>
                <a:gridCol w="875065"/>
                <a:gridCol w="873472"/>
                <a:gridCol w="875066"/>
                <a:gridCol w="873472"/>
                <a:gridCol w="875065"/>
              </a:tblGrid>
              <a:tr h="69310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310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</a:t>
                      </a:r>
                      <a:r>
                        <a:rPr kumimoji="0" lang="en-US" alt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</a:t>
                      </a:r>
                      <a:r>
                        <a:rPr kumimoji="0" lang="ru-RU" alt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endParaRPr kumimoji="0" lang="ru-RU" altLang="ru-RU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org</a:t>
                      </a:r>
                      <a:endParaRPr kumimoji="0" lang="ru-RU" altLang="ru-RU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://</a:t>
                      </a:r>
                      <a:endParaRPr kumimoji="0" lang="ru-RU" altLang="ru-RU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doc</a:t>
                      </a:r>
                      <a:endParaRPr kumimoji="0" lang="ru-RU" altLang="ru-RU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rus.</a:t>
                      </a:r>
                      <a:endParaRPr kumimoji="0" lang="ru-RU" altLang="ru-RU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https</a:t>
                      </a:r>
                      <a:endParaRPr kumimoji="0" lang="ru-RU" altLang="ru-RU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3343" name="Text Box 31"/>
          <p:cNvSpPr txBox="1">
            <a:spLocks noChangeArrowheads="1"/>
          </p:cNvSpPr>
          <p:nvPr/>
        </p:nvSpPr>
        <p:spPr bwMode="auto">
          <a:xfrm>
            <a:off x="6588224" y="6309320"/>
            <a:ext cx="221456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ru-RU" altLang="ru-RU" sz="20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Ответ:</a:t>
            </a:r>
            <a:r>
              <a:rPr lang="ru-RU" altLang="ru-RU" sz="2000" b="1" dirty="0"/>
              <a:t> ЖГАВБЕД</a:t>
            </a:r>
            <a:endParaRPr lang="ru-RU" altLang="ru-RU" sz="2000" i="1" dirty="0"/>
          </a:p>
        </p:txBody>
      </p:sp>
      <p:sp>
        <p:nvSpPr>
          <p:cNvPr id="13344" name="Text Box 32"/>
          <p:cNvSpPr txBox="1">
            <a:spLocks noChangeArrowheads="1"/>
          </p:cNvSpPr>
          <p:nvPr/>
        </p:nvSpPr>
        <p:spPr bwMode="auto">
          <a:xfrm>
            <a:off x="611560" y="4653136"/>
            <a:ext cx="5953125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ru-RU" altLang="ru-RU" sz="2000" dirty="0"/>
              <a:t>Сначала записываем протокол: </a:t>
            </a:r>
            <a:r>
              <a:rPr lang="ru-RU" altLang="ru-RU" sz="2000" b="1" dirty="0" err="1"/>
              <a:t>https</a:t>
            </a:r>
            <a:endParaRPr lang="ru-RU" altLang="ru-RU" sz="2000" b="1" dirty="0"/>
          </a:p>
          <a:p>
            <a:pPr>
              <a:buFontTx/>
              <a:buChar char="•"/>
            </a:pPr>
            <a:r>
              <a:rPr lang="ru-RU" altLang="ru-RU" sz="2000" dirty="0"/>
              <a:t>Затем идет обязательный знак: </a:t>
            </a:r>
            <a:r>
              <a:rPr lang="ru-RU" altLang="ru-RU" sz="2000" b="1" dirty="0"/>
              <a:t>://</a:t>
            </a:r>
          </a:p>
          <a:p>
            <a:pPr>
              <a:buFontTx/>
              <a:buChar char="•"/>
            </a:pPr>
            <a:r>
              <a:rPr lang="ru-RU" altLang="ru-RU" sz="2000" dirty="0"/>
              <a:t>Потом имя сервера (хоста): </a:t>
            </a:r>
            <a:r>
              <a:rPr lang="ru-RU" altLang="ru-RU" sz="2000" b="1" dirty="0" err="1"/>
              <a:t>obr.org</a:t>
            </a:r>
            <a:r>
              <a:rPr lang="ru-RU" altLang="ru-RU" sz="2000" b="1" dirty="0"/>
              <a:t> </a:t>
            </a:r>
          </a:p>
          <a:p>
            <a:pPr>
              <a:buFontTx/>
              <a:buChar char="•"/>
            </a:pPr>
            <a:r>
              <a:rPr lang="ru-RU" altLang="ru-RU" sz="2000" dirty="0"/>
              <a:t>Затем опять знак: </a:t>
            </a:r>
            <a:r>
              <a:rPr lang="ru-RU" altLang="ru-RU" sz="2000" b="1" dirty="0"/>
              <a:t>/</a:t>
            </a:r>
          </a:p>
          <a:p>
            <a:pPr>
              <a:buFontTx/>
              <a:buChar char="•"/>
            </a:pPr>
            <a:r>
              <a:rPr lang="ru-RU" altLang="ru-RU" sz="2000" dirty="0"/>
              <a:t>Последним идет название файла: </a:t>
            </a:r>
            <a:r>
              <a:rPr lang="ru-RU" altLang="ru-RU" sz="2000" b="1" dirty="0" err="1"/>
              <a:t>rus.doc</a:t>
            </a:r>
            <a:endParaRPr lang="ru-RU" altLang="ru-RU" sz="2000" b="1" dirty="0"/>
          </a:p>
          <a:p>
            <a:pPr>
              <a:buFontTx/>
              <a:buChar char="•"/>
            </a:pPr>
            <a:r>
              <a:rPr lang="ru-RU" altLang="ru-RU" sz="2000" dirty="0"/>
              <a:t>Вывод: </a:t>
            </a:r>
            <a:r>
              <a:rPr lang="ru-RU" altLang="ru-RU" sz="2000" b="1" dirty="0"/>
              <a:t>https://obr.org/rus.doc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46506" y="145192"/>
            <a:ext cx="8686800" cy="8382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/>
              <a:t>7 задание </a:t>
            </a:r>
            <a:r>
              <a:rPr lang="ru-RU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Информационно-коммуникационные технологии</a:t>
            </a:r>
            <a:endParaRPr lang="ru-RU" sz="2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05653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33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33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33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33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33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133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0"/>
                                        <p:tgtEl>
                                          <p:spTgt spid="133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WordArt 2"/>
          <p:cNvSpPr>
            <a:spLocks noChangeArrowheads="1" noChangeShapeType="1" noTextEdit="1"/>
          </p:cNvSpPr>
          <p:nvPr/>
        </p:nvSpPr>
        <p:spPr bwMode="auto">
          <a:xfrm>
            <a:off x="4193381" y="1107283"/>
            <a:ext cx="1076325" cy="39290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700" b="1" i="1" kern="10" dirty="0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5CBF"/>
                    </a:gs>
                    <a:gs pos="12500">
                      <a:srgbClr val="0087E6"/>
                    </a:gs>
                    <a:gs pos="37500">
                      <a:srgbClr val="21D6E0"/>
                    </a:gs>
                    <a:gs pos="50000">
                      <a:srgbClr val="03D4A8"/>
                    </a:gs>
                    <a:gs pos="62500">
                      <a:srgbClr val="21D6E0"/>
                    </a:gs>
                    <a:gs pos="87500">
                      <a:srgbClr val="0087E6"/>
                    </a:gs>
                    <a:gs pos="100000">
                      <a:srgbClr val="005CBF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</a:rPr>
              <a:t>Задача </a:t>
            </a:r>
            <a:r>
              <a:rPr lang="ru-RU" sz="2700" b="1" i="1" kern="10" dirty="0" smtClean="0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5CBF"/>
                    </a:gs>
                    <a:gs pos="12500">
                      <a:srgbClr val="0087E6"/>
                    </a:gs>
                    <a:gs pos="37500">
                      <a:srgbClr val="21D6E0"/>
                    </a:gs>
                    <a:gs pos="50000">
                      <a:srgbClr val="03D4A8"/>
                    </a:gs>
                    <a:gs pos="62500">
                      <a:srgbClr val="21D6E0"/>
                    </a:gs>
                    <a:gs pos="87500">
                      <a:srgbClr val="0087E6"/>
                    </a:gs>
                    <a:gs pos="100000">
                      <a:srgbClr val="005CBF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</a:rPr>
              <a:t>5</a:t>
            </a:r>
            <a:endParaRPr lang="ru-RU" sz="2700" b="1" i="1" kern="10" dirty="0">
              <a:ln w="9525">
                <a:solidFill>
                  <a:srgbClr val="000066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005CBF"/>
                  </a:gs>
                  <a:gs pos="12500">
                    <a:srgbClr val="0087E6"/>
                  </a:gs>
                  <a:gs pos="37500">
                    <a:srgbClr val="21D6E0"/>
                  </a:gs>
                  <a:gs pos="50000">
                    <a:srgbClr val="03D4A8"/>
                  </a:gs>
                  <a:gs pos="62500">
                    <a:srgbClr val="21D6E0"/>
                  </a:gs>
                  <a:gs pos="87500">
                    <a:srgbClr val="0087E6"/>
                  </a:gs>
                  <a:gs pos="100000">
                    <a:srgbClr val="005CBF"/>
                  </a:gs>
                </a:gsLst>
                <a:lin ang="5400000" scaled="1"/>
              </a:gra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</a:endParaRP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3234928" y="3644504"/>
            <a:ext cx="247173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altLang="ru-RU" b="1" i="1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Пояснение:</a:t>
            </a:r>
            <a:endParaRPr lang="ru-RU" altLang="ru-RU" i="1"/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1331119" y="1538289"/>
            <a:ext cx="6535341" cy="1246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indent="354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33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500"/>
              <a:t>Доступ к файлу </a:t>
            </a:r>
            <a:r>
              <a:rPr lang="en-US" altLang="ru-RU" sz="1500" b="1"/>
              <a:t>book</a:t>
            </a:r>
            <a:r>
              <a:rPr lang="ru-RU" altLang="ru-RU" sz="1500" b="1"/>
              <a:t>.</a:t>
            </a:r>
            <a:r>
              <a:rPr lang="en-US" altLang="ru-RU" sz="1500" b="1"/>
              <a:t>p</a:t>
            </a:r>
            <a:r>
              <a:rPr lang="ru-RU" altLang="ru-RU" sz="1500" b="1"/>
              <a:t>d</a:t>
            </a:r>
            <a:r>
              <a:rPr lang="en-US" altLang="ru-RU" sz="1500" b="1"/>
              <a:t>f</a:t>
            </a:r>
            <a:r>
              <a:rPr lang="ru-RU" altLang="ru-RU" sz="1500"/>
              <a:t>, находящемуся на сервере </a:t>
            </a:r>
            <a:r>
              <a:rPr lang="en-US" altLang="ru-RU" sz="1500" b="1"/>
              <a:t>biblioteka</a:t>
            </a:r>
            <a:r>
              <a:rPr lang="ru-RU" altLang="ru-RU" sz="1500" b="1"/>
              <a:t>.</a:t>
            </a:r>
            <a:r>
              <a:rPr lang="en-US" altLang="ru-RU" sz="1500" b="1"/>
              <a:t>edu</a:t>
            </a:r>
            <a:r>
              <a:rPr lang="ru-RU" altLang="ru-RU" sz="1500"/>
              <a:t>, осуществляется по протоколу </a:t>
            </a:r>
            <a:r>
              <a:rPr lang="ru-RU" altLang="ru-RU" sz="1500" b="1"/>
              <a:t>http</a:t>
            </a:r>
            <a:r>
              <a:rPr lang="ru-RU" altLang="ru-RU" sz="1500"/>
              <a:t>. В таблице фрагменты адреса файла закодированы буквами от А до Ж. </a:t>
            </a:r>
          </a:p>
          <a:p>
            <a:r>
              <a:rPr lang="ru-RU" altLang="ru-RU" sz="1500"/>
              <a:t>Запишите последовательность этих букв, кодирующую адрес указанного файла в сети Интернет.</a:t>
            </a:r>
          </a:p>
        </p:txBody>
      </p:sp>
      <p:graphicFrame>
        <p:nvGraphicFramePr>
          <p:cNvPr id="14380" name="Group 44"/>
          <p:cNvGraphicFramePr>
            <a:graphicFrameLocks noGrp="1"/>
          </p:cNvGraphicFramePr>
          <p:nvPr/>
        </p:nvGraphicFramePr>
        <p:xfrm>
          <a:off x="1656161" y="2834878"/>
          <a:ext cx="5993607" cy="702470"/>
        </p:xfrm>
        <a:graphic>
          <a:graphicData uri="http://schemas.openxmlformats.org/drawingml/2006/table">
            <a:tbl>
              <a:tblPr/>
              <a:tblGrid>
                <a:gridCol w="857250"/>
                <a:gridCol w="762000"/>
                <a:gridCol w="1188244"/>
                <a:gridCol w="616744"/>
                <a:gridCol w="857250"/>
                <a:gridCol w="854869"/>
                <a:gridCol w="857250"/>
              </a:tblGrid>
              <a:tr h="35123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123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pdf</a:t>
                      </a:r>
                      <a:endParaRPr kumimoji="0" lang="ru-RU" altLang="ru-RU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://</a:t>
                      </a:r>
                      <a:endParaRPr kumimoji="0" lang="ru-RU" altLang="ru-RU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biblioteka.</a:t>
                      </a:r>
                      <a:endParaRPr kumimoji="0" lang="ru-RU" altLang="ru-RU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http</a:t>
                      </a:r>
                      <a:endParaRPr kumimoji="0" lang="ru-RU" altLang="ru-RU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book.</a:t>
                      </a:r>
                      <a:endParaRPr kumimoji="0" lang="ru-RU" altLang="ru-RU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endParaRPr kumimoji="0" lang="ru-RU" altLang="ru-RU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edu</a:t>
                      </a:r>
                      <a:endParaRPr kumimoji="0" lang="ru-RU" altLang="ru-RU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4367" name="Text Box 31"/>
          <p:cNvSpPr txBox="1">
            <a:spLocks noChangeArrowheads="1"/>
          </p:cNvSpPr>
          <p:nvPr/>
        </p:nvSpPr>
        <p:spPr bwMode="auto">
          <a:xfrm>
            <a:off x="5706667" y="5481638"/>
            <a:ext cx="210621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ru-RU" altLang="ru-RU" b="1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Ответ:</a:t>
            </a:r>
            <a:r>
              <a:rPr lang="ru-RU" altLang="ru-RU" b="1"/>
              <a:t> ГБВЖЕДА</a:t>
            </a:r>
            <a:endParaRPr lang="ru-RU" altLang="ru-RU" i="1"/>
          </a:p>
        </p:txBody>
      </p:sp>
      <p:sp>
        <p:nvSpPr>
          <p:cNvPr id="14368" name="Text Box 32"/>
          <p:cNvSpPr txBox="1">
            <a:spLocks noChangeArrowheads="1"/>
          </p:cNvSpPr>
          <p:nvPr/>
        </p:nvSpPr>
        <p:spPr bwMode="auto">
          <a:xfrm>
            <a:off x="1439466" y="4023124"/>
            <a:ext cx="5953125" cy="1500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ru-RU" altLang="ru-RU" sz="1500"/>
              <a:t>Сначала записываем протокол: </a:t>
            </a:r>
            <a:r>
              <a:rPr lang="ru-RU" altLang="ru-RU" sz="1500" b="1"/>
              <a:t>http</a:t>
            </a:r>
          </a:p>
          <a:p>
            <a:pPr>
              <a:buFontTx/>
              <a:buChar char="•"/>
            </a:pPr>
            <a:r>
              <a:rPr lang="ru-RU" altLang="ru-RU" sz="1500"/>
              <a:t>Затем идет обязательный знак: </a:t>
            </a:r>
            <a:r>
              <a:rPr lang="ru-RU" altLang="ru-RU" sz="1500" b="1"/>
              <a:t>://</a:t>
            </a:r>
          </a:p>
          <a:p>
            <a:pPr>
              <a:buFontTx/>
              <a:buChar char="•"/>
            </a:pPr>
            <a:r>
              <a:rPr lang="ru-RU" altLang="ru-RU" sz="1500"/>
              <a:t>Потом имя сервера (хоста): </a:t>
            </a:r>
            <a:r>
              <a:rPr lang="en-US" altLang="ru-RU" sz="1350" b="1"/>
              <a:t>biblioteka</a:t>
            </a:r>
            <a:r>
              <a:rPr lang="ru-RU" altLang="ru-RU" sz="1350" b="1"/>
              <a:t>.</a:t>
            </a:r>
            <a:r>
              <a:rPr lang="en-US" altLang="ru-RU" sz="1350" b="1"/>
              <a:t>edu</a:t>
            </a:r>
            <a:r>
              <a:rPr lang="ru-RU" altLang="ru-RU" sz="1500" b="1"/>
              <a:t> </a:t>
            </a:r>
          </a:p>
          <a:p>
            <a:pPr>
              <a:buFontTx/>
              <a:buChar char="•"/>
            </a:pPr>
            <a:r>
              <a:rPr lang="ru-RU" altLang="ru-RU" sz="1500"/>
              <a:t>Затем опять знак: </a:t>
            </a:r>
            <a:r>
              <a:rPr lang="ru-RU" altLang="ru-RU" sz="1500" b="1"/>
              <a:t>/</a:t>
            </a:r>
          </a:p>
          <a:p>
            <a:pPr>
              <a:buFontTx/>
              <a:buChar char="•"/>
            </a:pPr>
            <a:r>
              <a:rPr lang="ru-RU" altLang="ru-RU" sz="1500"/>
              <a:t>Последним идет название файла: </a:t>
            </a:r>
            <a:r>
              <a:rPr lang="en-US" altLang="ru-RU" sz="1350" b="1"/>
              <a:t>book</a:t>
            </a:r>
            <a:r>
              <a:rPr lang="ru-RU" altLang="ru-RU" sz="1350" b="1"/>
              <a:t>.</a:t>
            </a:r>
            <a:r>
              <a:rPr lang="en-US" altLang="ru-RU" sz="1350" b="1"/>
              <a:t>p</a:t>
            </a:r>
            <a:r>
              <a:rPr lang="ru-RU" altLang="ru-RU" sz="1350" b="1"/>
              <a:t>d</a:t>
            </a:r>
            <a:r>
              <a:rPr lang="en-US" altLang="ru-RU" sz="1350" b="1"/>
              <a:t>f</a:t>
            </a:r>
            <a:endParaRPr lang="ru-RU" altLang="ru-RU" sz="1500" b="1"/>
          </a:p>
          <a:p>
            <a:pPr>
              <a:buFontTx/>
              <a:buChar char="•"/>
            </a:pPr>
            <a:r>
              <a:rPr lang="ru-RU" altLang="ru-RU" sz="1500"/>
              <a:t>Вывод: </a:t>
            </a:r>
            <a:r>
              <a:rPr lang="ru-RU" altLang="ru-RU" sz="1650" b="1"/>
              <a:t>http:// </a:t>
            </a:r>
            <a:r>
              <a:rPr lang="en-US" altLang="ru-RU" sz="1650" b="1"/>
              <a:t>biblioteka</a:t>
            </a:r>
            <a:r>
              <a:rPr lang="ru-RU" altLang="ru-RU" sz="1650" b="1"/>
              <a:t>.</a:t>
            </a:r>
            <a:r>
              <a:rPr lang="en-US" altLang="ru-RU" sz="1650" b="1"/>
              <a:t>edu</a:t>
            </a:r>
            <a:r>
              <a:rPr lang="ru-RU" altLang="ru-RU" sz="1650" b="1"/>
              <a:t>/</a:t>
            </a:r>
            <a:r>
              <a:rPr lang="en-US" altLang="ru-RU" sz="1650" b="1"/>
              <a:t>book</a:t>
            </a:r>
            <a:r>
              <a:rPr lang="ru-RU" altLang="ru-RU" sz="1650" b="1"/>
              <a:t>.</a:t>
            </a:r>
            <a:r>
              <a:rPr lang="en-US" altLang="ru-RU" sz="1650" b="1"/>
              <a:t>p</a:t>
            </a:r>
            <a:r>
              <a:rPr lang="ru-RU" altLang="ru-RU" sz="1650" b="1"/>
              <a:t>d</a:t>
            </a:r>
            <a:r>
              <a:rPr lang="en-US" altLang="ru-RU" sz="1650" b="1"/>
              <a:t>f</a:t>
            </a:r>
            <a:endParaRPr lang="ru-RU" altLang="ru-RU" sz="1650" b="1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46506" y="145192"/>
            <a:ext cx="8686800" cy="8382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/>
              <a:t>7 задание </a:t>
            </a:r>
            <a:r>
              <a:rPr lang="ru-RU" sz="2000" i="1" dirty="0" smtClean="0"/>
              <a:t>Информационно-коммуникационные технологии</a:t>
            </a:r>
            <a:endParaRPr lang="ru-RU" sz="2000" i="1" dirty="0"/>
          </a:p>
        </p:txBody>
      </p:sp>
    </p:spTree>
    <p:extLst>
      <p:ext uri="{BB962C8B-B14F-4D97-AF65-F5344CB8AC3E}">
        <p14:creationId xmlns="" xmlns:p14="http://schemas.microsoft.com/office/powerpoint/2010/main" val="369178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43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43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43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43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43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143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0"/>
                                        <p:tgtEl>
                                          <p:spTgt spid="14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WordArt 2"/>
          <p:cNvSpPr>
            <a:spLocks noChangeArrowheads="1" noChangeShapeType="1" noTextEdit="1"/>
          </p:cNvSpPr>
          <p:nvPr/>
        </p:nvSpPr>
        <p:spPr bwMode="auto">
          <a:xfrm>
            <a:off x="4193381" y="1107283"/>
            <a:ext cx="1076325" cy="39290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700" b="1" i="1" kern="10" dirty="0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5CBF"/>
                    </a:gs>
                    <a:gs pos="12500">
                      <a:srgbClr val="0087E6"/>
                    </a:gs>
                    <a:gs pos="37500">
                      <a:srgbClr val="21D6E0"/>
                    </a:gs>
                    <a:gs pos="50000">
                      <a:srgbClr val="03D4A8"/>
                    </a:gs>
                    <a:gs pos="62500">
                      <a:srgbClr val="21D6E0"/>
                    </a:gs>
                    <a:gs pos="87500">
                      <a:srgbClr val="0087E6"/>
                    </a:gs>
                    <a:gs pos="100000">
                      <a:srgbClr val="005CBF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</a:rPr>
              <a:t>Задача </a:t>
            </a:r>
            <a:r>
              <a:rPr lang="ru-RU" sz="2700" b="1" i="1" kern="10" dirty="0" smtClean="0">
                <a:ln w="9525">
                  <a:solidFill>
                    <a:srgbClr val="000066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5CBF"/>
                    </a:gs>
                    <a:gs pos="12500">
                      <a:srgbClr val="0087E6"/>
                    </a:gs>
                    <a:gs pos="37500">
                      <a:srgbClr val="21D6E0"/>
                    </a:gs>
                    <a:gs pos="50000">
                      <a:srgbClr val="03D4A8"/>
                    </a:gs>
                    <a:gs pos="62500">
                      <a:srgbClr val="21D6E0"/>
                    </a:gs>
                    <a:gs pos="87500">
                      <a:srgbClr val="0087E6"/>
                    </a:gs>
                    <a:gs pos="100000">
                      <a:srgbClr val="005CBF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</a:rPr>
              <a:t>6</a:t>
            </a:r>
            <a:endParaRPr lang="ru-RU" sz="2700" b="1" i="1" kern="10" dirty="0">
              <a:ln w="9525">
                <a:solidFill>
                  <a:srgbClr val="000066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005CBF"/>
                  </a:gs>
                  <a:gs pos="12500">
                    <a:srgbClr val="0087E6"/>
                  </a:gs>
                  <a:gs pos="37500">
                    <a:srgbClr val="21D6E0"/>
                  </a:gs>
                  <a:gs pos="50000">
                    <a:srgbClr val="03D4A8"/>
                  </a:gs>
                  <a:gs pos="62500">
                    <a:srgbClr val="21D6E0"/>
                  </a:gs>
                  <a:gs pos="87500">
                    <a:srgbClr val="0087E6"/>
                  </a:gs>
                  <a:gs pos="100000">
                    <a:srgbClr val="005CBF"/>
                  </a:gs>
                </a:gsLst>
                <a:lin ang="5400000" scaled="1"/>
              </a:gra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</a:endParaRPr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3234928" y="3644504"/>
            <a:ext cx="247173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altLang="ru-RU" b="1" i="1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Пояснение:</a:t>
            </a:r>
            <a:endParaRPr lang="ru-RU" altLang="ru-RU" i="1"/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331119" y="1538289"/>
            <a:ext cx="6535341" cy="1246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indent="3540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33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500"/>
              <a:t>Доступ к файлу  </a:t>
            </a:r>
            <a:r>
              <a:rPr lang="ru-RU" altLang="ru-RU" sz="1500" b="1"/>
              <a:t>htm.txt</a:t>
            </a:r>
            <a:r>
              <a:rPr lang="ru-RU" altLang="ru-RU" sz="1500"/>
              <a:t>, находящемуся на сервере  </a:t>
            </a:r>
            <a:r>
              <a:rPr lang="ru-RU" altLang="ru-RU" sz="1500" b="1"/>
              <a:t>com.</a:t>
            </a:r>
            <a:r>
              <a:rPr lang="en-US" altLang="ru-RU" sz="1500" b="1"/>
              <a:t>ru</a:t>
            </a:r>
            <a:r>
              <a:rPr lang="ru-RU" altLang="ru-RU" sz="1500"/>
              <a:t>, осуществляется по протоколу </a:t>
            </a:r>
            <a:r>
              <a:rPr lang="en-US" altLang="ru-RU" sz="1500" b="1"/>
              <a:t>ht</a:t>
            </a:r>
            <a:r>
              <a:rPr lang="ru-RU" altLang="ru-RU" sz="1500" b="1"/>
              <a:t>tp</a:t>
            </a:r>
            <a:r>
              <a:rPr lang="ru-RU" altLang="ru-RU" sz="1500"/>
              <a:t>. В таблице фрагменты адреса файла закодированы буквами от А до Ж. </a:t>
            </a:r>
          </a:p>
          <a:p>
            <a:r>
              <a:rPr lang="ru-RU" altLang="ru-RU" sz="1500"/>
              <a:t>Запишите последовательность этих букв, кодирующую адрес указанного файла в сети Интернет.</a:t>
            </a:r>
          </a:p>
        </p:txBody>
      </p:sp>
      <p:graphicFrame>
        <p:nvGraphicFramePr>
          <p:cNvPr id="16389" name="Group 5"/>
          <p:cNvGraphicFramePr>
            <a:graphicFrameLocks noGrp="1"/>
          </p:cNvGraphicFramePr>
          <p:nvPr/>
        </p:nvGraphicFramePr>
        <p:xfrm>
          <a:off x="1656161" y="2834878"/>
          <a:ext cx="5993607" cy="702470"/>
        </p:xfrm>
        <a:graphic>
          <a:graphicData uri="http://schemas.openxmlformats.org/drawingml/2006/table">
            <a:tbl>
              <a:tblPr/>
              <a:tblGrid>
                <a:gridCol w="857250"/>
                <a:gridCol w="762000"/>
                <a:gridCol w="1188244"/>
                <a:gridCol w="616744"/>
                <a:gridCol w="857250"/>
                <a:gridCol w="854869"/>
                <a:gridCol w="857250"/>
              </a:tblGrid>
              <a:tr h="35123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123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</a:t>
                      </a:r>
                      <a:endParaRPr kumimoji="0" lang="ru-RU" altLang="ru-RU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http</a:t>
                      </a:r>
                      <a:endParaRPr kumimoji="0" lang="ru-RU" altLang="ru-RU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endParaRPr kumimoji="0" lang="ru-RU" altLang="ru-RU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.txt</a:t>
                      </a:r>
                      <a:endParaRPr kumimoji="0" lang="ru-RU" altLang="ru-RU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.ru</a:t>
                      </a:r>
                      <a:endParaRPr kumimoji="0" lang="ru-RU" altLang="ru-RU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://</a:t>
                      </a:r>
                      <a:endParaRPr kumimoji="0" lang="ru-RU" altLang="ru-RU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htm</a:t>
                      </a:r>
                      <a:endParaRPr kumimoji="0" lang="ru-RU" altLang="ru-RU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6415" name="Text Box 31"/>
          <p:cNvSpPr txBox="1">
            <a:spLocks noChangeArrowheads="1"/>
          </p:cNvSpPr>
          <p:nvPr/>
        </p:nvSpPr>
        <p:spPr bwMode="auto">
          <a:xfrm>
            <a:off x="5706667" y="5481638"/>
            <a:ext cx="210621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ru-RU" altLang="ru-RU" b="1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Ответ:</a:t>
            </a:r>
            <a:r>
              <a:rPr lang="ru-RU" altLang="ru-RU" b="1"/>
              <a:t> БЕАДВЖГ</a:t>
            </a:r>
            <a:endParaRPr lang="ru-RU" altLang="ru-RU" i="1"/>
          </a:p>
        </p:txBody>
      </p:sp>
      <p:sp>
        <p:nvSpPr>
          <p:cNvPr id="16416" name="Text Box 32"/>
          <p:cNvSpPr txBox="1">
            <a:spLocks noChangeArrowheads="1"/>
          </p:cNvSpPr>
          <p:nvPr/>
        </p:nvSpPr>
        <p:spPr bwMode="auto">
          <a:xfrm>
            <a:off x="1439466" y="4023124"/>
            <a:ext cx="5953125" cy="1500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ru-RU" altLang="ru-RU" sz="1500"/>
              <a:t>Сначала записываем протокол: </a:t>
            </a:r>
            <a:r>
              <a:rPr lang="en-US" altLang="ru-RU" sz="1500" b="1"/>
              <a:t>ht</a:t>
            </a:r>
            <a:r>
              <a:rPr lang="ru-RU" altLang="ru-RU" sz="1500" b="1"/>
              <a:t>tp</a:t>
            </a:r>
          </a:p>
          <a:p>
            <a:pPr>
              <a:buFontTx/>
              <a:buChar char="•"/>
            </a:pPr>
            <a:r>
              <a:rPr lang="ru-RU" altLang="ru-RU" sz="1500"/>
              <a:t>Затем идет обязательный знак: </a:t>
            </a:r>
            <a:r>
              <a:rPr lang="ru-RU" altLang="ru-RU" sz="1500" b="1"/>
              <a:t>://</a:t>
            </a:r>
          </a:p>
          <a:p>
            <a:pPr>
              <a:buFontTx/>
              <a:buChar char="•"/>
            </a:pPr>
            <a:r>
              <a:rPr lang="ru-RU" altLang="ru-RU" sz="1500"/>
              <a:t>Потом имя сервера (хоста): </a:t>
            </a:r>
            <a:r>
              <a:rPr lang="ru-RU" altLang="ru-RU" sz="1500" b="1"/>
              <a:t>com.</a:t>
            </a:r>
            <a:r>
              <a:rPr lang="en-US" altLang="ru-RU" sz="1500" b="1"/>
              <a:t>ru</a:t>
            </a:r>
            <a:r>
              <a:rPr lang="ru-RU" altLang="ru-RU" sz="1500"/>
              <a:t> </a:t>
            </a:r>
            <a:r>
              <a:rPr lang="ru-RU" altLang="ru-RU" sz="1500" b="1"/>
              <a:t> </a:t>
            </a:r>
          </a:p>
          <a:p>
            <a:pPr>
              <a:buFontTx/>
              <a:buChar char="•"/>
            </a:pPr>
            <a:r>
              <a:rPr lang="ru-RU" altLang="ru-RU" sz="1500"/>
              <a:t>Затем опять знак: </a:t>
            </a:r>
            <a:r>
              <a:rPr lang="ru-RU" altLang="ru-RU" sz="1500" b="1"/>
              <a:t>/</a:t>
            </a:r>
          </a:p>
          <a:p>
            <a:pPr>
              <a:buFontTx/>
              <a:buChar char="•"/>
            </a:pPr>
            <a:r>
              <a:rPr lang="ru-RU" altLang="ru-RU" sz="1500"/>
              <a:t>Последним идет название файла: </a:t>
            </a:r>
            <a:r>
              <a:rPr lang="en-US" altLang="ru-RU" sz="1500" b="1"/>
              <a:t>htm.txt</a:t>
            </a:r>
            <a:r>
              <a:rPr lang="ru-RU" altLang="ru-RU" sz="1500"/>
              <a:t> </a:t>
            </a:r>
            <a:endParaRPr lang="ru-RU" altLang="ru-RU" sz="1500" b="1"/>
          </a:p>
          <a:p>
            <a:pPr>
              <a:buFontTx/>
              <a:buChar char="•"/>
            </a:pPr>
            <a:r>
              <a:rPr lang="ru-RU" altLang="ru-RU" sz="1500"/>
              <a:t>Вывод: </a:t>
            </a:r>
            <a:r>
              <a:rPr lang="en-US" altLang="ru-RU" sz="1650" b="1"/>
              <a:t>htt</a:t>
            </a:r>
            <a:r>
              <a:rPr lang="ru-RU" altLang="ru-RU" sz="1650" b="1"/>
              <a:t>p://com.</a:t>
            </a:r>
            <a:r>
              <a:rPr lang="en-US" altLang="ru-RU" sz="1650" b="1"/>
              <a:t>ru/h</a:t>
            </a:r>
            <a:r>
              <a:rPr lang="ru-RU" altLang="ru-RU" sz="1650" b="1"/>
              <a:t>t</a:t>
            </a:r>
            <a:r>
              <a:rPr lang="en-US" altLang="ru-RU" sz="1650" b="1"/>
              <a:t>m</a:t>
            </a:r>
            <a:r>
              <a:rPr lang="ru-RU" altLang="ru-RU" sz="1650" b="1"/>
              <a:t>.</a:t>
            </a:r>
            <a:r>
              <a:rPr lang="en-US" altLang="ru-RU" sz="1650" b="1"/>
              <a:t>t</a:t>
            </a:r>
            <a:r>
              <a:rPr lang="ru-RU" altLang="ru-RU" sz="1650" b="1"/>
              <a:t>x</a:t>
            </a:r>
            <a:r>
              <a:rPr lang="en-US" altLang="ru-RU" sz="1650" b="1"/>
              <a:t>t</a:t>
            </a:r>
            <a:endParaRPr lang="ru-RU" altLang="ru-RU" sz="1650" b="1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46506" y="145192"/>
            <a:ext cx="8686800" cy="8382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/>
              <a:t>7 задание </a:t>
            </a:r>
            <a:r>
              <a:rPr lang="ru-RU" sz="2000" i="1" dirty="0" smtClean="0"/>
              <a:t>Информационно-коммуникационные технологии</a:t>
            </a:r>
            <a:endParaRPr lang="ru-RU" sz="2000" i="1" dirty="0"/>
          </a:p>
        </p:txBody>
      </p:sp>
    </p:spTree>
    <p:extLst>
      <p:ext uri="{BB962C8B-B14F-4D97-AF65-F5344CB8AC3E}">
        <p14:creationId xmlns="" xmlns:p14="http://schemas.microsoft.com/office/powerpoint/2010/main" val="1807010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64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64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64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64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64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164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0"/>
                                        <p:tgtEl>
                                          <p:spTgt spid="164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429" y="2286742"/>
            <a:ext cx="8847079" cy="143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638504" y="1109497"/>
            <a:ext cx="80167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" pitchFamily="34" charset="0"/>
              </a:rPr>
              <a:t>На месте преступления были обнаружены четыре обрывка бумаги. Следствие установило, что на них записаны фрагменты одного IP-адреса. Криминалисты обозначили эти фрагменты буквами А, Б, В и Г: Восстановите IP-адрес.  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34878" y="3663513"/>
            <a:ext cx="4058773" cy="22576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23728" y="260648"/>
            <a:ext cx="619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Дополнительно (варианты заданий прошлых лет)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720628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57290" y="1339439"/>
            <a:ext cx="64829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Arial" pitchFamily="34" charset="0"/>
              </a:rPr>
              <a:t>IP-адрес представляет собой четыре разделённых точками числа, каждое из которых не больше 255. 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3712" y="2518165"/>
            <a:ext cx="6277614" cy="1017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1143000" y="857250"/>
            <a:ext cx="22502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/>
              <a:t>РЕШЕНИЕ: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518027" y="3911207"/>
          <a:ext cx="6268695" cy="6429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913"/>
                <a:gridCol w="417913"/>
                <a:gridCol w="417913"/>
                <a:gridCol w="417913"/>
                <a:gridCol w="417913"/>
                <a:gridCol w="417913"/>
                <a:gridCol w="417913"/>
                <a:gridCol w="417913"/>
                <a:gridCol w="417913"/>
                <a:gridCol w="417913"/>
                <a:gridCol w="417913"/>
                <a:gridCol w="417913"/>
                <a:gridCol w="417913"/>
                <a:gridCol w="417913"/>
                <a:gridCol w="417913"/>
              </a:tblGrid>
              <a:tr h="642942"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6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3600" b="1" kern="1200" dirty="0" smtClean="0">
                        <a:solidFill>
                          <a:schemeClr val="tx1"/>
                        </a:solidFill>
                        <a:latin typeface="Times New Roman"/>
                        <a:ea typeface="+mn-ea"/>
                        <a:cs typeface="Times New Roman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>
                        <a:solidFill>
                          <a:srgbClr val="00B050"/>
                        </a:solidFill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rgbClr val="00B050"/>
                        </a:solidFill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rgbClr val="00B050"/>
                        </a:solidFill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464843" y="4607727"/>
            <a:ext cx="3214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dirty="0"/>
              <a:t>Г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54405" y="3964785"/>
            <a:ext cx="3214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dirty="0"/>
              <a:t>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83033" y="3964785"/>
            <a:ext cx="3214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dirty="0"/>
              <a:t>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71604" y="3964785"/>
            <a:ext cx="3214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dirty="0"/>
              <a:t>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00232" y="3964785"/>
            <a:ext cx="3214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dirty="0"/>
              <a:t>6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85918" y="4607727"/>
            <a:ext cx="3214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dirty="0"/>
              <a:t>Б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22297" y="4607727"/>
            <a:ext cx="3214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dirty="0"/>
              <a:t>В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232538" y="3964785"/>
            <a:ext cx="3214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dirty="0"/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661166" y="3964785"/>
            <a:ext cx="3214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dirty="0"/>
              <a:t>7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89794" y="3964785"/>
            <a:ext cx="3214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dirty="0"/>
              <a:t>8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893471" y="3964785"/>
            <a:ext cx="3214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dirty="0"/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322099" y="3964785"/>
            <a:ext cx="3214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dirty="0"/>
              <a:t>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750727" y="3964785"/>
            <a:ext cx="3214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dirty="0"/>
              <a:t>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428860" y="3964785"/>
            <a:ext cx="3214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dirty="0"/>
              <a:t>2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857488" y="4607727"/>
            <a:ext cx="3214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dirty="0"/>
              <a:t>А</a:t>
            </a:r>
          </a:p>
        </p:txBody>
      </p:sp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1067" y="4286257"/>
            <a:ext cx="107157" cy="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4286257"/>
            <a:ext cx="107157" cy="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6512" y="4286257"/>
            <a:ext cx="107157" cy="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" name="TextBox 31"/>
          <p:cNvSpPr txBox="1"/>
          <p:nvPr/>
        </p:nvSpPr>
        <p:spPr>
          <a:xfrm>
            <a:off x="1143000" y="5357826"/>
            <a:ext cx="14466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/>
              <a:t>ОТВЕТ: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2643174" y="5357826"/>
            <a:ext cx="129875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000" b="1" dirty="0"/>
              <a:t>Б А Г В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123728" y="260648"/>
            <a:ext cx="619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Дополнительно (варианты заданий прошлых лет)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810216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6" grpId="0"/>
      <p:bldP spid="32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27584" y="116632"/>
            <a:ext cx="66247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Задание </a:t>
            </a:r>
            <a:r>
              <a:rPr kumimoji="0" lang="en-US" alt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1 </a:t>
            </a:r>
            <a:endParaRPr kumimoji="0" lang="ru-RU" sz="32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3429000"/>
            <a:ext cx="34785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u="sng" dirty="0" smtClean="0"/>
              <a:t>Дано</a:t>
            </a:r>
            <a:r>
              <a:rPr lang="ru-RU" sz="2000" dirty="0" smtClean="0"/>
              <a:t>:</a:t>
            </a:r>
          </a:p>
          <a:p>
            <a:r>
              <a:rPr lang="en-US" sz="2000" dirty="0" err="1" smtClean="0"/>
              <a:t>i</a:t>
            </a:r>
            <a:r>
              <a:rPr lang="ru-RU" sz="2000" dirty="0" smtClean="0"/>
              <a:t> </a:t>
            </a:r>
            <a:r>
              <a:rPr lang="en-US" sz="2000" dirty="0" smtClean="0"/>
              <a:t>=</a:t>
            </a:r>
            <a:r>
              <a:rPr lang="ru-RU" sz="2000" dirty="0" smtClean="0"/>
              <a:t> 32 бит / 8 = 4 байт</a:t>
            </a:r>
          </a:p>
          <a:p>
            <a:r>
              <a:rPr lang="en-US" sz="2000" dirty="0" smtClean="0"/>
              <a:t>I</a:t>
            </a:r>
            <a:r>
              <a:rPr lang="ru-RU" sz="2000" dirty="0" smtClean="0"/>
              <a:t> </a:t>
            </a:r>
            <a:r>
              <a:rPr lang="en-US" sz="2000" dirty="0" smtClean="0"/>
              <a:t>(</a:t>
            </a:r>
            <a:r>
              <a:rPr lang="ru-RU" sz="2000" dirty="0" smtClean="0"/>
              <a:t>вычеркнутого текста) </a:t>
            </a:r>
            <a:r>
              <a:rPr lang="en-US" sz="2000" dirty="0" smtClean="0"/>
              <a:t>=</a:t>
            </a:r>
            <a:r>
              <a:rPr lang="ru-RU" sz="2000" dirty="0" smtClean="0"/>
              <a:t> 44</a:t>
            </a:r>
            <a:r>
              <a:rPr lang="en-US" sz="2000" dirty="0" smtClean="0"/>
              <a:t> </a:t>
            </a:r>
            <a:r>
              <a:rPr lang="ru-RU" sz="2000" dirty="0" smtClean="0"/>
              <a:t>байт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9512" y="4725144"/>
            <a:ext cx="1202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u="sng" dirty="0"/>
              <a:t>Найти:</a:t>
            </a:r>
            <a:r>
              <a:rPr lang="ru-RU" sz="2000" dirty="0"/>
              <a:t> </a:t>
            </a:r>
            <a:r>
              <a:rPr lang="en-US" sz="2000" dirty="0" smtClean="0"/>
              <a:t>K</a:t>
            </a:r>
            <a:endParaRPr lang="ru-RU" sz="2000" dirty="0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3779912" y="3573016"/>
            <a:ext cx="0" cy="1296144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995936" y="3573016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</a:t>
            </a:r>
            <a:r>
              <a:rPr lang="ru-RU" b="1" dirty="0" smtClean="0"/>
              <a:t> </a:t>
            </a:r>
            <a:r>
              <a:rPr lang="en-US" b="1" dirty="0" smtClean="0"/>
              <a:t>=</a:t>
            </a:r>
            <a:r>
              <a:rPr lang="ru-RU" b="1" dirty="0" smtClean="0"/>
              <a:t> </a:t>
            </a:r>
            <a:r>
              <a:rPr lang="en-US" b="1" dirty="0" smtClean="0"/>
              <a:t>2</a:t>
            </a:r>
            <a:r>
              <a:rPr lang="en-US" b="1" baseline="30000" dirty="0" smtClean="0"/>
              <a:t>i</a:t>
            </a:r>
          </a:p>
          <a:p>
            <a:r>
              <a:rPr lang="en-US" b="1" dirty="0" smtClean="0"/>
              <a:t>I</a:t>
            </a:r>
            <a:r>
              <a:rPr lang="ru-RU" b="1" dirty="0" smtClean="0"/>
              <a:t> </a:t>
            </a:r>
            <a:r>
              <a:rPr lang="en-US" b="1" dirty="0" smtClean="0"/>
              <a:t>=</a:t>
            </a:r>
            <a:r>
              <a:rPr lang="ru-RU" b="1" dirty="0" smtClean="0"/>
              <a:t> </a:t>
            </a:r>
            <a:r>
              <a:rPr lang="en-US" b="1" dirty="0" smtClean="0"/>
              <a:t>K</a:t>
            </a:r>
            <a:r>
              <a:rPr lang="ru-RU" b="1" dirty="0" smtClean="0"/>
              <a:t> </a:t>
            </a:r>
            <a:r>
              <a:rPr lang="en-US" b="1" dirty="0" smtClean="0"/>
              <a:t>*</a:t>
            </a:r>
            <a:r>
              <a:rPr lang="ru-RU" b="1" dirty="0" smtClean="0"/>
              <a:t> </a:t>
            </a:r>
            <a:r>
              <a:rPr lang="en-US" b="1" dirty="0" err="1" smtClean="0"/>
              <a:t>i</a:t>
            </a:r>
            <a:endParaRPr lang="ru-RU" b="1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3895881" y="4293096"/>
            <a:ext cx="5248119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K = I / </a:t>
            </a:r>
            <a:r>
              <a:rPr lang="en-US" sz="2400" b="1" dirty="0" err="1" smtClean="0">
                <a:solidFill>
                  <a:srgbClr val="FF0000"/>
                </a:solidFill>
              </a:rPr>
              <a:t>i</a:t>
            </a:r>
            <a:r>
              <a:rPr lang="en-US" sz="2400" b="1" dirty="0" smtClean="0">
                <a:solidFill>
                  <a:srgbClr val="FF0000"/>
                </a:solidFill>
              </a:rPr>
              <a:t> = </a:t>
            </a:r>
            <a:r>
              <a:rPr lang="ru-RU" sz="2400" b="1" dirty="0" smtClean="0">
                <a:solidFill>
                  <a:srgbClr val="FF0000"/>
                </a:solidFill>
              </a:rPr>
              <a:t>44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</a:rPr>
              <a:t>байт</a:t>
            </a:r>
            <a:r>
              <a:rPr lang="en-US" sz="2400" b="1" dirty="0" smtClean="0">
                <a:solidFill>
                  <a:srgbClr val="FF0000"/>
                </a:solidFill>
              </a:rPr>
              <a:t> / </a:t>
            </a:r>
            <a:r>
              <a:rPr lang="ru-RU" sz="2400" b="1" dirty="0" smtClean="0">
                <a:solidFill>
                  <a:srgbClr val="FF0000"/>
                </a:solidFill>
              </a:rPr>
              <a:t>4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</a:rPr>
              <a:t>байт = 11 </a:t>
            </a:r>
            <a:r>
              <a:rPr lang="en-US" sz="2400" b="1" dirty="0" smtClean="0">
                <a:solidFill>
                  <a:srgbClr val="FF0000"/>
                </a:solidFill>
              </a:rPr>
              <a:t>(</a:t>
            </a:r>
            <a:r>
              <a:rPr lang="ru-RU" sz="2400" b="1" dirty="0" smtClean="0">
                <a:solidFill>
                  <a:srgbClr val="FF0000"/>
                </a:solidFill>
              </a:rPr>
              <a:t>сим</a:t>
            </a:r>
            <a:r>
              <a:rPr lang="en-US" sz="2400" b="1" dirty="0" smtClean="0">
                <a:solidFill>
                  <a:srgbClr val="FF0000"/>
                </a:solidFill>
              </a:rPr>
              <a:t>.)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9512" y="5232741"/>
            <a:ext cx="8784976" cy="132343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/>
              <a:t> </a:t>
            </a:r>
            <a:r>
              <a:rPr lang="ru-RU" dirty="0" smtClean="0"/>
              <a:t>  </a:t>
            </a:r>
            <a:r>
              <a:rPr lang="ru-RU" sz="2000" b="1" dirty="0" smtClean="0">
                <a:solidFill>
                  <a:srgbClr val="0070C0"/>
                </a:solidFill>
              </a:rPr>
              <a:t>Если Артём вычеркнул одну из профессий, он вычеркнул еще и два символа дополнительно: один пробел и одну запятую. Значит вычеркнутая профессия состоит из </a:t>
            </a:r>
            <a:r>
              <a:rPr lang="ru-RU" sz="2000" b="1" dirty="0" smtClean="0">
                <a:solidFill>
                  <a:srgbClr val="FF0000"/>
                </a:solidFill>
              </a:rPr>
              <a:t>9</a:t>
            </a:r>
            <a:r>
              <a:rPr lang="ru-RU" sz="2000" b="1" dirty="0" smtClean="0">
                <a:solidFill>
                  <a:srgbClr val="0070C0"/>
                </a:solidFill>
              </a:rPr>
              <a:t> символов (11 – 2 = 9). Из девяти символов есть только одна профессия: </a:t>
            </a:r>
            <a:endParaRPr lang="ru-RU" sz="2000" b="1" dirty="0">
              <a:solidFill>
                <a:srgbClr val="0070C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40152" y="6021288"/>
            <a:ext cx="2592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кардиолог</a:t>
            </a:r>
            <a:r>
              <a:rPr lang="ru-RU" sz="3200" dirty="0" smtClean="0"/>
              <a:t> </a:t>
            </a:r>
            <a:endParaRPr lang="ru-RU" sz="3200" dirty="0"/>
          </a:p>
        </p:txBody>
      </p:sp>
      <p:grpSp>
        <p:nvGrpSpPr>
          <p:cNvPr id="10" name="Группа 9"/>
          <p:cNvGrpSpPr/>
          <p:nvPr/>
        </p:nvGrpSpPr>
        <p:grpSpPr>
          <a:xfrm>
            <a:off x="107504" y="836712"/>
            <a:ext cx="8856984" cy="2304256"/>
            <a:chOff x="0" y="886073"/>
            <a:chExt cx="9144000" cy="2526612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886073"/>
              <a:ext cx="9144000" cy="2526612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2353" y="1412776"/>
              <a:ext cx="8904143" cy="6417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4224142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  <p:bldP spid="13" grpId="0" animBg="1"/>
      <p:bldP spid="14" grpId="0" animBg="1"/>
      <p:bldP spid="1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5147" y="1149796"/>
            <a:ext cx="6643734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100" dirty="0">
                <a:latin typeface="Arial" pitchFamily="34" charset="0"/>
              </a:rPr>
              <a:t>На месте преступления были обнаружены четыре обрывка бумаги. Следствие установило, что на них записаны фрагменты одного IP-адреса. Криминалисты обозначили эти фрагменты буквами А, Б, В и Г: 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5147" y="2928736"/>
            <a:ext cx="6268661" cy="1125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1303712" y="4018365"/>
            <a:ext cx="35745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atin typeface="Arial" pitchFamily="34" charset="0"/>
              </a:rPr>
              <a:t>Восстановите </a:t>
            </a:r>
            <a:r>
              <a:rPr lang="en-US" sz="2400" dirty="0">
                <a:latin typeface="Arial" pitchFamily="34" charset="0"/>
              </a:rPr>
              <a:t>IP-</a:t>
            </a:r>
            <a:r>
              <a:rPr lang="ru-RU" sz="2400" dirty="0">
                <a:latin typeface="Arial" pitchFamily="34" charset="0"/>
              </a:rPr>
              <a:t>адрес.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43000" y="5357826"/>
            <a:ext cx="14466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/>
              <a:t>Ответ: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643174" y="5357826"/>
            <a:ext cx="129875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000" b="1" dirty="0">
                <a:solidFill>
                  <a:srgbClr val="FF0000"/>
                </a:solidFill>
              </a:rPr>
              <a:t>Б В Г 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36215" y="4500571"/>
            <a:ext cx="30539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300" b="1" dirty="0">
                <a:solidFill>
                  <a:srgbClr val="FF0000"/>
                </a:solidFill>
              </a:rPr>
              <a:t>116.213.234.243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87496" y="857250"/>
            <a:ext cx="1879255" cy="47296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123728" y="260648"/>
            <a:ext cx="619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Дополнительно (варианты заданий прошлых лет)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306091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636" y="936779"/>
            <a:ext cx="8938834" cy="241874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74022" y="3356992"/>
            <a:ext cx="7124858" cy="35010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9552" y="116632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ЗАДАНИЕ 8 </a:t>
            </a:r>
            <a:r>
              <a:rPr lang="ru-RU" sz="2400" dirty="0" smtClean="0"/>
              <a:t>(Поисковые запросы в сети ИНТЕРНЕТ)</a:t>
            </a:r>
            <a:r>
              <a:rPr lang="ru-RU" sz="3600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051564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587" y="260648"/>
            <a:ext cx="6557006" cy="28803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82167" y="1628800"/>
            <a:ext cx="2661833" cy="128104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82562" y="1094317"/>
            <a:ext cx="1435894" cy="3357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34064" y="1386285"/>
            <a:ext cx="197896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0" dirty="0">
                <a:solidFill>
                  <a:prstClr val="black"/>
                </a:solidFill>
              </a:rPr>
              <a:t>(Логическое сложение)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22383" y="3495334"/>
            <a:ext cx="6449127" cy="266997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31712" y="4437112"/>
            <a:ext cx="2712288" cy="129462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811361" y="3636537"/>
            <a:ext cx="1428750" cy="33575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948264" y="3933056"/>
            <a:ext cx="197896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0" dirty="0">
                <a:solidFill>
                  <a:prstClr val="black"/>
                </a:solidFill>
              </a:rPr>
              <a:t>(Логическое умножение)</a:t>
            </a:r>
          </a:p>
        </p:txBody>
      </p:sp>
    </p:spTree>
    <p:extLst>
      <p:ext uri="{BB962C8B-B14F-4D97-AF65-F5344CB8AC3E}">
        <p14:creationId xmlns="" xmlns:p14="http://schemas.microsoft.com/office/powerpoint/2010/main" val="3623976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784" y="620688"/>
            <a:ext cx="9047961" cy="612068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92174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0417" y="404664"/>
            <a:ext cx="8897016" cy="619268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62607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0601" y="129335"/>
            <a:ext cx="8277863" cy="65400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56208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39129"/>
            <a:ext cx="8382490" cy="671887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61195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/>
          <a:srcRect l="7881" t="13061" r="10713" b="16462"/>
          <a:stretch/>
        </p:blipFill>
        <p:spPr>
          <a:xfrm>
            <a:off x="46611" y="1024035"/>
            <a:ext cx="7663387" cy="4864748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5725" y="1024035"/>
            <a:ext cx="1280635" cy="12806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/>
          <a:srcRect t="2954"/>
          <a:stretch/>
        </p:blipFill>
        <p:spPr>
          <a:xfrm>
            <a:off x="46611" y="1024035"/>
            <a:ext cx="7663387" cy="48647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795724" y="4060207"/>
            <a:ext cx="1280271" cy="12848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96949" y="5301208"/>
            <a:ext cx="4113050" cy="64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(1-3)+2 = (15000-12000) + 8000 = 11000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32-конечная звезда 2"/>
          <p:cNvSpPr/>
          <p:nvPr/>
        </p:nvSpPr>
        <p:spPr>
          <a:xfrm>
            <a:off x="286916" y="1024033"/>
            <a:ext cx="867747" cy="561005"/>
          </a:xfrm>
          <a:prstGeom prst="star3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dirty="0"/>
              <a:t>РТ 19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9552" y="116632"/>
            <a:ext cx="7488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ЗАДАНИЕ 8 </a:t>
            </a:r>
            <a:r>
              <a:rPr lang="ru-RU" dirty="0" smtClean="0"/>
              <a:t>(Антонов_7)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191161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121" y="1002138"/>
            <a:ext cx="7403933" cy="484889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79617" y="1002138"/>
            <a:ext cx="1280271" cy="128484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0121" y="1124397"/>
            <a:ext cx="7403933" cy="47266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79573" y="5358416"/>
            <a:ext cx="3544755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(18000+12000) – 5000 </a:t>
            </a:r>
            <a:r>
              <a:rPr lang="ru-RU" b="1" dirty="0">
                <a:solidFill>
                  <a:srgbClr val="FF0000"/>
                </a:solidFill>
              </a:rPr>
              <a:t>= </a:t>
            </a:r>
            <a:r>
              <a:rPr lang="ru-RU" sz="2100" b="1" dirty="0">
                <a:solidFill>
                  <a:srgbClr val="FF0000"/>
                </a:solidFill>
              </a:rPr>
              <a:t>25000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679617" y="4459505"/>
            <a:ext cx="1280271" cy="1284843"/>
          </a:xfrm>
          <a:prstGeom prst="rect">
            <a:avLst/>
          </a:prstGeom>
        </p:spPr>
      </p:pic>
      <p:sp>
        <p:nvSpPr>
          <p:cNvPr id="7" name="32-конечная звезда 6"/>
          <p:cNvSpPr/>
          <p:nvPr/>
        </p:nvSpPr>
        <p:spPr>
          <a:xfrm>
            <a:off x="433874" y="1002139"/>
            <a:ext cx="923731" cy="666875"/>
          </a:xfrm>
          <a:prstGeom prst="star3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dirty="0"/>
              <a:t>РТ 20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9552" y="116632"/>
            <a:ext cx="7488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ЗАДАНИЕ 8 </a:t>
            </a:r>
            <a:r>
              <a:rPr lang="ru-RU" dirty="0" smtClean="0"/>
              <a:t>(Антонов_7)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725919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18400"/>
            <a:ext cx="6264696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вал 2"/>
          <p:cNvSpPr/>
          <p:nvPr/>
        </p:nvSpPr>
        <p:spPr>
          <a:xfrm>
            <a:off x="3203847" y="3212976"/>
            <a:ext cx="1679519" cy="159112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4488325" y="3212976"/>
            <a:ext cx="1656184" cy="158417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2267744" y="3284984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Рыбак</a:t>
            </a:r>
            <a:endParaRPr lang="ru-RU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6300192" y="3284984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Рыбка</a:t>
            </a:r>
            <a:endParaRPr lang="ru-RU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3563888" y="3645024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572000" y="3829690"/>
            <a:ext cx="311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5316417" y="3645024"/>
            <a:ext cx="407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539552" y="4077072"/>
            <a:ext cx="22682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Дано:</a:t>
            </a:r>
          </a:p>
          <a:p>
            <a:r>
              <a:rPr lang="ru-RU" dirty="0" smtClean="0"/>
              <a:t>1+2+3=780</a:t>
            </a:r>
          </a:p>
          <a:p>
            <a:r>
              <a:rPr lang="ru-RU" dirty="0" smtClean="0"/>
              <a:t>1+2=260</a:t>
            </a:r>
          </a:p>
          <a:p>
            <a:r>
              <a:rPr lang="ru-RU" dirty="0" smtClean="0"/>
              <a:t>2=50</a:t>
            </a:r>
          </a:p>
          <a:p>
            <a:r>
              <a:rPr lang="ru-RU" dirty="0" smtClean="0"/>
              <a:t>Найти: 2+3 (Рыбка)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7020272" y="6112837"/>
            <a:ext cx="18091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Ответ: </a:t>
            </a:r>
            <a:r>
              <a:rPr lang="ru-RU" sz="3200" b="1" dirty="0" smtClean="0">
                <a:solidFill>
                  <a:srgbClr val="FF0000"/>
                </a:solidFill>
              </a:rPr>
              <a:t>570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97914" y="5015727"/>
            <a:ext cx="39424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Решение:</a:t>
            </a:r>
          </a:p>
          <a:p>
            <a:r>
              <a:rPr lang="ru-RU" sz="2400" dirty="0" smtClean="0">
                <a:solidFill>
                  <a:srgbClr val="FF0000"/>
                </a:solidFill>
              </a:rPr>
              <a:t>780 – 260 = 520</a:t>
            </a:r>
          </a:p>
          <a:p>
            <a:r>
              <a:rPr lang="ru-RU" sz="2400" dirty="0" smtClean="0">
                <a:solidFill>
                  <a:srgbClr val="FF0000"/>
                </a:solidFill>
              </a:rPr>
              <a:t>520 + 50 = </a:t>
            </a:r>
            <a:r>
              <a:rPr lang="ru-RU" sz="2400" b="1" dirty="0" smtClean="0">
                <a:solidFill>
                  <a:srgbClr val="FF0000"/>
                </a:solidFill>
              </a:rPr>
              <a:t>570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349204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43608" y="0"/>
            <a:ext cx="66247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Задание </a:t>
            </a:r>
            <a:r>
              <a:rPr kumimoji="0" lang="en-US" alt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1</a:t>
            </a:r>
            <a:endParaRPr kumimoji="0" lang="ru-RU" sz="32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504" y="3429000"/>
            <a:ext cx="30243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u="sng" dirty="0" smtClean="0"/>
              <a:t>Дано</a:t>
            </a:r>
            <a:r>
              <a:rPr lang="ru-RU" dirty="0" smtClean="0"/>
              <a:t>:</a:t>
            </a:r>
          </a:p>
          <a:p>
            <a:r>
              <a:rPr lang="en-US" dirty="0" err="1" smtClean="0"/>
              <a:t>i</a:t>
            </a:r>
            <a:r>
              <a:rPr lang="ru-RU" dirty="0" smtClean="0"/>
              <a:t> </a:t>
            </a:r>
            <a:r>
              <a:rPr lang="en-US" dirty="0" smtClean="0"/>
              <a:t>=</a:t>
            </a:r>
            <a:r>
              <a:rPr lang="ru-RU" dirty="0" smtClean="0"/>
              <a:t> 16 бит / 8 = 2 байт</a:t>
            </a:r>
          </a:p>
          <a:p>
            <a:r>
              <a:rPr lang="ru-RU" dirty="0" smtClean="0"/>
              <a:t>К= 4 символа (волк)</a:t>
            </a:r>
          </a:p>
          <a:p>
            <a:endParaRPr lang="ru-RU" dirty="0"/>
          </a:p>
          <a:p>
            <a:r>
              <a:rPr lang="en-US" dirty="0" smtClean="0"/>
              <a:t>I</a:t>
            </a:r>
            <a:r>
              <a:rPr lang="ru-RU" dirty="0" smtClean="0"/>
              <a:t> </a:t>
            </a:r>
            <a:r>
              <a:rPr lang="en-US" dirty="0" smtClean="0"/>
              <a:t>(</a:t>
            </a:r>
            <a:r>
              <a:rPr lang="ru-RU" dirty="0" smtClean="0"/>
              <a:t>добавленного текста) </a:t>
            </a:r>
            <a:r>
              <a:rPr lang="en-US" dirty="0" smtClean="0"/>
              <a:t>=</a:t>
            </a:r>
            <a:r>
              <a:rPr lang="ru-RU" dirty="0" smtClean="0"/>
              <a:t> ?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03848" y="3284984"/>
            <a:ext cx="92020" cy="15572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07904" y="3249335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</a:t>
            </a:r>
            <a:r>
              <a:rPr lang="ru-RU" b="1" dirty="0" smtClean="0"/>
              <a:t> </a:t>
            </a:r>
            <a:r>
              <a:rPr lang="en-US" b="1" dirty="0" smtClean="0"/>
              <a:t>=</a:t>
            </a:r>
            <a:r>
              <a:rPr lang="ru-RU" b="1" dirty="0" smtClean="0"/>
              <a:t> </a:t>
            </a:r>
            <a:r>
              <a:rPr lang="en-US" b="1" dirty="0" smtClean="0"/>
              <a:t>2</a:t>
            </a:r>
            <a:r>
              <a:rPr lang="en-US" b="1" baseline="30000" dirty="0" smtClean="0"/>
              <a:t>i</a:t>
            </a:r>
          </a:p>
          <a:p>
            <a:r>
              <a:rPr lang="en-US" b="1" dirty="0" smtClean="0"/>
              <a:t>I</a:t>
            </a:r>
            <a:r>
              <a:rPr lang="ru-RU" b="1" dirty="0" smtClean="0"/>
              <a:t> </a:t>
            </a:r>
            <a:r>
              <a:rPr lang="en-US" b="1" dirty="0" smtClean="0"/>
              <a:t>=</a:t>
            </a:r>
            <a:r>
              <a:rPr lang="ru-RU" b="1" dirty="0" smtClean="0"/>
              <a:t> </a:t>
            </a:r>
            <a:r>
              <a:rPr lang="en-US" b="1" dirty="0" smtClean="0"/>
              <a:t>K</a:t>
            </a:r>
            <a:r>
              <a:rPr lang="ru-RU" b="1" dirty="0" smtClean="0"/>
              <a:t> </a:t>
            </a:r>
            <a:r>
              <a:rPr lang="en-US" b="1" dirty="0" smtClean="0"/>
              <a:t>*</a:t>
            </a:r>
            <a:r>
              <a:rPr lang="ru-RU" b="1" dirty="0" smtClean="0"/>
              <a:t> </a:t>
            </a:r>
            <a:r>
              <a:rPr lang="en-US" b="1" dirty="0" err="1" smtClean="0"/>
              <a:t>i</a:t>
            </a:r>
            <a:endParaRPr lang="ru-RU" b="1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3419872" y="4005064"/>
            <a:ext cx="55446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Если 1 символ кодируется 2 байтами, то:</a:t>
            </a:r>
          </a:p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(добавленного </a:t>
            </a:r>
            <a:r>
              <a:rPr lang="ru-RU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слова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4 *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 байт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5157192"/>
            <a:ext cx="8968660" cy="15696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Чтобы </a:t>
            </a: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узнать на сколько байт при этом 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увеличился размер самого </a:t>
            </a: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предложения, необходимо учесть еще два символа  (запятую и пробел), т.е. к 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8 </a:t>
            </a: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байтам прибавить еще 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 байта </a:t>
            </a: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ru-RU" sz="2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символ – 2 </a:t>
            </a:r>
            <a:r>
              <a:rPr lang="ru-RU" sz="2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байта</a:t>
            </a: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) = 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12 байт </a:t>
            </a:r>
            <a:r>
              <a:rPr lang="ru-RU" sz="2400" dirty="0" smtClean="0">
                <a:solidFill>
                  <a:srgbClr val="FF0000"/>
                </a:solidFill>
              </a:rPr>
              <a:t>					</a:t>
            </a:r>
            <a:r>
              <a:rPr lang="ru-RU" sz="2400" b="1" dirty="0" smtClean="0">
                <a:solidFill>
                  <a:srgbClr val="FF0000"/>
                </a:solidFill>
              </a:rPr>
              <a:t>ОТВЕТ</a:t>
            </a:r>
            <a:r>
              <a:rPr lang="ru-RU" sz="2400" b="1" dirty="0">
                <a:solidFill>
                  <a:srgbClr val="FF0000"/>
                </a:solidFill>
              </a:rPr>
              <a:t>: </a:t>
            </a:r>
            <a:r>
              <a:rPr lang="ru-RU" sz="3200" b="1" dirty="0" smtClean="0">
                <a:solidFill>
                  <a:srgbClr val="FF0000"/>
                </a:solidFill>
              </a:rPr>
              <a:t>12</a:t>
            </a:r>
            <a:endParaRPr lang="ru-RU" sz="3200" b="1" dirty="0">
              <a:solidFill>
                <a:srgbClr val="FF0000"/>
              </a:solidFill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0" y="836712"/>
            <a:ext cx="9143999" cy="2448272"/>
            <a:chOff x="179513" y="1124744"/>
            <a:chExt cx="8896652" cy="1960080"/>
          </a:xfrm>
        </p:grpSpPr>
        <p:grpSp>
          <p:nvGrpSpPr>
            <p:cNvPr id="13" name="Группа 12"/>
            <p:cNvGrpSpPr/>
            <p:nvPr/>
          </p:nvGrpSpPr>
          <p:grpSpPr>
            <a:xfrm>
              <a:off x="179513" y="1124744"/>
              <a:ext cx="8896652" cy="1960080"/>
              <a:chOff x="179513" y="1124744"/>
              <a:chExt cx="8896652" cy="1960080"/>
            </a:xfrm>
          </p:grpSpPr>
          <p:grpSp>
            <p:nvGrpSpPr>
              <p:cNvPr id="11" name="Группа 10"/>
              <p:cNvGrpSpPr/>
              <p:nvPr/>
            </p:nvGrpSpPr>
            <p:grpSpPr>
              <a:xfrm>
                <a:off x="179513" y="1124744"/>
                <a:ext cx="8896652" cy="1960080"/>
                <a:chOff x="179513" y="1124744"/>
                <a:chExt cx="8896652" cy="1960080"/>
              </a:xfrm>
            </p:grpSpPr>
            <p:pic>
              <p:nvPicPr>
                <p:cNvPr id="2" name="Рисунок 1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179513" y="1124744"/>
                  <a:ext cx="8896652" cy="1960080"/>
                </a:xfrm>
                <a:prstGeom prst="rect">
                  <a:avLst/>
                </a:prstGeom>
              </p:spPr>
            </p:pic>
            <p:sp>
              <p:nvSpPr>
                <p:cNvPr id="10" name="TextBox 9"/>
                <p:cNvSpPr txBox="1"/>
                <p:nvPr/>
              </p:nvSpPr>
              <p:spPr>
                <a:xfrm>
                  <a:off x="4788024" y="1124744"/>
                  <a:ext cx="1224136" cy="3385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1600" b="1" dirty="0" smtClean="0"/>
                    <a:t>16 битами.</a:t>
                  </a:r>
                  <a:endParaRPr lang="ru-RU" sz="1600" b="1" dirty="0"/>
                </a:p>
              </p:txBody>
            </p:sp>
          </p:grpSp>
          <p:pic>
            <p:nvPicPr>
              <p:cNvPr id="12" name="Рисунок 11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452556" y="1181047"/>
                <a:ext cx="671172" cy="211949"/>
              </a:xfrm>
              <a:prstGeom prst="rect">
                <a:avLst/>
              </a:prstGeom>
            </p:spPr>
          </p:pic>
        </p:grpSp>
        <p:cxnSp>
          <p:nvCxnSpPr>
            <p:cNvPr id="15" name="Прямая соединительная линия 14"/>
            <p:cNvCxnSpPr/>
            <p:nvPr/>
          </p:nvCxnSpPr>
          <p:spPr>
            <a:xfrm>
              <a:off x="6804248" y="2276872"/>
              <a:ext cx="504056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Прямоугольник 16"/>
          <p:cNvSpPr/>
          <p:nvPr/>
        </p:nvSpPr>
        <p:spPr>
          <a:xfrm>
            <a:off x="2699792" y="6309320"/>
            <a:ext cx="1872208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66341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9" grpId="0" animBg="1"/>
      <p:bldP spid="17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4488" y="992478"/>
            <a:ext cx="6593067" cy="490202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96336" y="1340768"/>
            <a:ext cx="1280271" cy="128484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4488" y="992478"/>
            <a:ext cx="6509405" cy="49020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9552" y="116632"/>
            <a:ext cx="7488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ЗАДАНИЕ 8 </a:t>
            </a:r>
            <a:r>
              <a:rPr lang="ru-RU" dirty="0" smtClean="0"/>
              <a:t>(Антонов_7)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448720" y="0"/>
            <a:ext cx="1694835" cy="117053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82240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367" y="1019845"/>
            <a:ext cx="6336951" cy="485050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68344" y="1628800"/>
            <a:ext cx="1280271" cy="128484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0367" y="1019845"/>
            <a:ext cx="6571979" cy="48505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9552" y="116632"/>
            <a:ext cx="7488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ЗАДАНИЕ 8 </a:t>
            </a:r>
            <a:r>
              <a:rPr lang="ru-RU" dirty="0" smtClean="0"/>
              <a:t>(Антонов_7)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449165" y="0"/>
            <a:ext cx="1694835" cy="117053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47589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599" y="980728"/>
            <a:ext cx="7529195" cy="57797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9552" y="116632"/>
            <a:ext cx="7488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ЗАДАНИЕ 8 </a:t>
            </a:r>
            <a:r>
              <a:rPr lang="ru-RU" dirty="0" smtClean="0"/>
              <a:t>(Антонов_8)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34475" y="-15470"/>
            <a:ext cx="1694835" cy="117053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52524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176407" y="1001073"/>
            <a:ext cx="4886325" cy="3736181"/>
            <a:chOff x="2838450" y="938212"/>
            <a:chExt cx="6515100" cy="4981575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38450" y="938212"/>
              <a:ext cx="6515100" cy="4981575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3741577" y="5299787"/>
              <a:ext cx="1309259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350" dirty="0"/>
                <a:t>10000</a:t>
              </a:r>
            </a:p>
          </p:txBody>
        </p:sp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42504" y="2669722"/>
            <a:ext cx="3544820" cy="2884835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39552" y="116632"/>
            <a:ext cx="7488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ЗАДАНИЕ 8 </a:t>
            </a:r>
            <a:r>
              <a:rPr lang="ru-RU" dirty="0" smtClean="0"/>
              <a:t>(Антонов_8)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49165" y="0"/>
            <a:ext cx="1694835" cy="117053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72887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47664" y="1484784"/>
            <a:ext cx="57901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323232"/>
                </a:solidFill>
                <a:latin typeface="Arial" panose="020B0604020202020204" pitchFamily="34" charset="0"/>
              </a:rPr>
              <a:t>Умение анализировать информацию, представленную в виде схем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3661" y="2560977"/>
            <a:ext cx="8418865" cy="3604327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ЗАДАНИЕ</a:t>
            </a:r>
            <a:r>
              <a:rPr lang="en-US" dirty="0" smtClean="0"/>
              <a:t> 9</a:t>
            </a:r>
            <a:r>
              <a:rPr lang="ru-RU" dirty="0" smtClean="0"/>
              <a:t> </a:t>
            </a:r>
            <a:r>
              <a:rPr lang="ru-RU" sz="2800" dirty="0" smtClean="0"/>
              <a:t>(Анализ схем, Графы)</a:t>
            </a:r>
            <a:endParaRPr lang="ru-RU" sz="28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40373" y="31830"/>
            <a:ext cx="1694835" cy="117053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00687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Решение задания 9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72246" y="2057401"/>
            <a:ext cx="5414554" cy="3394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100" dirty="0">
                <a:solidFill>
                  <a:srgbClr val="323232"/>
                </a:solidFill>
                <a:latin typeface="Arial" panose="020B0604020202020204" pitchFamily="34" charset="0"/>
              </a:rPr>
              <a:t>На основании схемы дорог нужно построить граф. Из пункта А можно попасть в пункты Д, Г, В, Б:</a:t>
            </a:r>
          </a:p>
          <a:p>
            <a:pPr marL="0" indent="0">
              <a:buNone/>
            </a:pPr>
            <a:r>
              <a:rPr lang="ru-RU" sz="2100" dirty="0">
                <a:solidFill>
                  <a:srgbClr val="323232"/>
                </a:solidFill>
                <a:latin typeface="Arial" panose="020B0604020202020204" pitchFamily="34" charset="0"/>
              </a:rPr>
              <a:t>— из пункта Д в Ж и Г;</a:t>
            </a:r>
          </a:p>
          <a:p>
            <a:pPr marL="0" indent="0">
              <a:buNone/>
            </a:pPr>
            <a:r>
              <a:rPr lang="ru-RU" sz="2100" dirty="0">
                <a:solidFill>
                  <a:srgbClr val="323232"/>
                </a:solidFill>
                <a:latin typeface="Arial" panose="020B0604020202020204" pitchFamily="34" charset="0"/>
              </a:rPr>
              <a:t>— из пункта Г в Ж и К;</a:t>
            </a:r>
          </a:p>
          <a:p>
            <a:pPr marL="0" indent="0">
              <a:buNone/>
            </a:pPr>
            <a:r>
              <a:rPr lang="ru-RU" sz="2100" dirty="0">
                <a:solidFill>
                  <a:srgbClr val="323232"/>
                </a:solidFill>
                <a:latin typeface="Arial" panose="020B0604020202020204" pitchFamily="34" charset="0"/>
              </a:rPr>
              <a:t>— из пункта В </a:t>
            </a:r>
            <a:r>
              <a:rPr lang="ru-RU" sz="2100" dirty="0" err="1">
                <a:solidFill>
                  <a:srgbClr val="323232"/>
                </a:solidFill>
                <a:latin typeface="Arial" panose="020B0604020202020204" pitchFamily="34" charset="0"/>
              </a:rPr>
              <a:t>в</a:t>
            </a:r>
            <a:r>
              <a:rPr lang="ru-RU" sz="2100" dirty="0">
                <a:solidFill>
                  <a:srgbClr val="323232"/>
                </a:solidFill>
                <a:latin typeface="Arial" panose="020B0604020202020204" pitchFamily="34" charset="0"/>
              </a:rPr>
              <a:t> К и Г;</a:t>
            </a:r>
          </a:p>
          <a:p>
            <a:pPr marL="0" indent="0">
              <a:buNone/>
            </a:pPr>
            <a:r>
              <a:rPr lang="ru-RU" sz="2100" dirty="0">
                <a:solidFill>
                  <a:srgbClr val="323232"/>
                </a:solidFill>
                <a:latin typeface="Arial" panose="020B0604020202020204" pitchFamily="34" charset="0"/>
              </a:rPr>
              <a:t>— из пункта Б в Е и В и т.д.</a:t>
            </a:r>
          </a:p>
          <a:p>
            <a:pPr marL="0" indent="0">
              <a:buNone/>
            </a:pPr>
            <a:endParaRPr lang="ru-RU" sz="2100" dirty="0">
              <a:solidFill>
                <a:srgbClr val="323232"/>
              </a:solidFill>
              <a:latin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/>
          <a:srcRect l="10301" t="26031" r="49679" b="20240"/>
          <a:stretch/>
        </p:blipFill>
        <p:spPr>
          <a:xfrm>
            <a:off x="358004" y="2118513"/>
            <a:ext cx="2850968" cy="16361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49165" y="5687467"/>
            <a:ext cx="1694835" cy="117053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11028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Решение </a:t>
            </a:r>
            <a:r>
              <a:rPr lang="ru-RU" dirty="0" smtClean="0"/>
              <a:t>задания 9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55976" y="1676662"/>
            <a:ext cx="4278085" cy="3394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100" dirty="0">
                <a:solidFill>
                  <a:srgbClr val="323232"/>
                </a:solidFill>
                <a:latin typeface="Arial" panose="020B0604020202020204" pitchFamily="34" charset="0"/>
              </a:rPr>
              <a:t>Продолжаем до тех пор пока каждая ветка не приведет нас в пункт К.</a:t>
            </a:r>
          </a:p>
          <a:p>
            <a:pPr marL="0" indent="0">
              <a:buNone/>
            </a:pPr>
            <a:r>
              <a:rPr lang="ru-RU" sz="2100" dirty="0">
                <a:solidFill>
                  <a:srgbClr val="323232"/>
                </a:solidFill>
                <a:latin typeface="Arial" panose="020B0604020202020204" pitchFamily="34" charset="0"/>
              </a:rPr>
              <a:t>Выделяем и подсчитываем все пункты К.</a:t>
            </a:r>
          </a:p>
          <a:p>
            <a:pPr marL="0" indent="0">
              <a:buNone/>
            </a:pPr>
            <a:endParaRPr lang="ru-RU" sz="2100" dirty="0">
              <a:solidFill>
                <a:srgbClr val="323232"/>
              </a:solidFill>
              <a:latin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452320" y="5048439"/>
            <a:ext cx="1245855" cy="4039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914378">
              <a:spcBef>
                <a:spcPct val="20000"/>
              </a:spcBef>
            </a:pPr>
            <a:r>
              <a:rPr lang="ru-RU" sz="2025" b="1" i="1" dirty="0">
                <a:solidFill>
                  <a:srgbClr val="222222"/>
                </a:solidFill>
              </a:rPr>
              <a:t>Ответ: 12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1920480"/>
            <a:ext cx="3592286" cy="37045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49165" y="5672777"/>
            <a:ext cx="1694835" cy="117053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99461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Решение </a:t>
            </a:r>
            <a:r>
              <a:rPr lang="ru-RU" dirty="0" smtClean="0"/>
              <a:t>задания 9(2)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/>
          <a:srcRect l="10301" t="26031" r="49679" b="20240"/>
          <a:stretch/>
        </p:blipFill>
        <p:spPr>
          <a:xfrm>
            <a:off x="2771659" y="2700219"/>
            <a:ext cx="3452958" cy="198159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902914" y="2509054"/>
            <a:ext cx="297612" cy="4847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27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200526" y="2993802"/>
            <a:ext cx="297612" cy="4847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27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902914" y="4345838"/>
            <a:ext cx="297612" cy="4847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27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00526" y="3533731"/>
            <a:ext cx="297612" cy="4847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27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448162" y="2518495"/>
            <a:ext cx="297612" cy="4847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27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471678" y="4189477"/>
            <a:ext cx="297612" cy="4847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27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228824" y="3533731"/>
            <a:ext cx="642365" cy="4847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27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7380312" y="5013176"/>
            <a:ext cx="1245855" cy="4039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914378">
              <a:spcBef>
                <a:spcPct val="20000"/>
              </a:spcBef>
            </a:pPr>
            <a:r>
              <a:rPr lang="ru-RU" sz="2025" b="1" i="1" dirty="0">
                <a:solidFill>
                  <a:srgbClr val="222222"/>
                </a:solidFill>
              </a:rPr>
              <a:t>Ответ: 12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71646" y="3704803"/>
            <a:ext cx="297206" cy="484674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5245443" y="2509053"/>
            <a:ext cx="593125" cy="59766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4" name="Овал 13"/>
          <p:cNvSpPr/>
          <p:nvPr/>
        </p:nvSpPr>
        <p:spPr>
          <a:xfrm>
            <a:off x="3978876" y="3613364"/>
            <a:ext cx="593125" cy="59766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5" name="Овал 14"/>
          <p:cNvSpPr/>
          <p:nvPr/>
        </p:nvSpPr>
        <p:spPr>
          <a:xfrm>
            <a:off x="5151600" y="4076565"/>
            <a:ext cx="593125" cy="59766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6" name="Овал 15"/>
          <p:cNvSpPr/>
          <p:nvPr/>
        </p:nvSpPr>
        <p:spPr>
          <a:xfrm>
            <a:off x="4003976" y="2988112"/>
            <a:ext cx="593125" cy="59766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49165" y="5687467"/>
            <a:ext cx="1694835" cy="117053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78191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4" grpId="0" animBg="1"/>
      <p:bldP spid="14" grpId="0" animBg="1"/>
      <p:bldP spid="15" grpId="0" animBg="1"/>
      <p:bldP spid="16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229" y="941219"/>
            <a:ext cx="9022843" cy="3942184"/>
          </a:xfrm>
          <a:prstGeom prst="rect">
            <a:avLst/>
          </a:prstGeom>
        </p:spPr>
      </p:pic>
      <p:sp>
        <p:nvSpPr>
          <p:cNvPr id="3" name="Семиугольник 2"/>
          <p:cNvSpPr/>
          <p:nvPr/>
        </p:nvSpPr>
        <p:spPr>
          <a:xfrm>
            <a:off x="54229" y="1850960"/>
            <a:ext cx="372647" cy="363894"/>
          </a:xfrm>
          <a:prstGeom prst="hep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dirty="0">
                <a:solidFill>
                  <a:prstClr val="white"/>
                </a:solidFill>
              </a:rPr>
              <a:t>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9552" y="116632"/>
            <a:ext cx="7488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ЗАДАНИЕ </a:t>
            </a:r>
            <a:r>
              <a:rPr lang="en-US" sz="3600" dirty="0" smtClean="0"/>
              <a:t>9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26572" y="5659421"/>
            <a:ext cx="1694835" cy="117053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00074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907" y="949456"/>
            <a:ext cx="9020110" cy="39436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03242" y="2137876"/>
            <a:ext cx="30791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0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18454" y="3707752"/>
            <a:ext cx="30791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0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77278" y="4477528"/>
            <a:ext cx="30791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0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57909" y="3378848"/>
            <a:ext cx="30791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0" dirty="0">
                <a:solidFill>
                  <a:srgbClr val="0070C0"/>
                </a:solidFill>
              </a:rPr>
              <a:t>1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98453" y="4569345"/>
            <a:ext cx="347502" cy="3703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38046" y="2137876"/>
            <a:ext cx="30791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0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21065" y="3846252"/>
            <a:ext cx="30791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0" dirty="0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46486" y="2167036"/>
            <a:ext cx="30791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0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64335" y="3430753"/>
            <a:ext cx="30791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0" dirty="0">
                <a:solidFill>
                  <a:srgbClr val="0070C0"/>
                </a:solidFill>
              </a:rPr>
              <a:t>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28489" y="4616026"/>
            <a:ext cx="30791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0" dirty="0">
                <a:solidFill>
                  <a:srgbClr val="0070C0"/>
                </a:solidFill>
              </a:rPr>
              <a:t>5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98454" y="2081893"/>
            <a:ext cx="522611" cy="53184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5441724" y="2081893"/>
            <a:ext cx="522611" cy="53184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5663115" y="3378848"/>
            <a:ext cx="707102" cy="65839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6221137" y="4307563"/>
            <a:ext cx="522611" cy="53184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97553" y="5163413"/>
            <a:ext cx="215065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dirty="0">
                <a:solidFill>
                  <a:srgbClr val="FF0000"/>
                </a:solidFill>
              </a:rPr>
              <a:t>Ответ: 14</a:t>
            </a:r>
          </a:p>
        </p:txBody>
      </p:sp>
      <p:sp>
        <p:nvSpPr>
          <p:cNvPr id="18" name="Семиугольник 17"/>
          <p:cNvSpPr/>
          <p:nvPr/>
        </p:nvSpPr>
        <p:spPr>
          <a:xfrm>
            <a:off x="54229" y="1850960"/>
            <a:ext cx="372647" cy="363894"/>
          </a:xfrm>
          <a:prstGeom prst="hep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dirty="0">
                <a:solidFill>
                  <a:prstClr val="white"/>
                </a:solidFill>
              </a:rPr>
              <a:t>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39552" y="116632"/>
            <a:ext cx="7488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ЗАДАНИЕ </a:t>
            </a:r>
            <a:r>
              <a:rPr lang="en-US" sz="3600" dirty="0" smtClean="0"/>
              <a:t>9</a:t>
            </a:r>
            <a:endParaRPr lang="ru-RU" dirty="0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19341" y="5678901"/>
            <a:ext cx="1694835" cy="117053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24937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249289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429001"/>
            <a:ext cx="9144000" cy="22388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410780"/>
            <a:ext cx="956320" cy="9563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5719430"/>
            <a:ext cx="956320" cy="9563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19872" y="2504219"/>
            <a:ext cx="29523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/>
              <a:t>ОТВЕТ: </a:t>
            </a:r>
            <a:r>
              <a:rPr lang="ru-RU" sz="4400" b="1" dirty="0" smtClean="0">
                <a:solidFill>
                  <a:srgbClr val="FF0000"/>
                </a:solidFill>
              </a:rPr>
              <a:t>20</a:t>
            </a:r>
            <a:endParaRPr lang="ru-RU" sz="44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83768" y="5812870"/>
            <a:ext cx="38834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/>
              <a:t>ОТВЕТ: </a:t>
            </a:r>
            <a:r>
              <a:rPr lang="ru-RU" sz="4400" b="1" dirty="0" smtClean="0">
                <a:solidFill>
                  <a:srgbClr val="FF0000"/>
                </a:solidFill>
              </a:rPr>
              <a:t>выдра</a:t>
            </a:r>
            <a:endParaRPr lang="ru-RU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02680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08720"/>
            <a:ext cx="7019004" cy="3466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вал 1"/>
          <p:cNvSpPr/>
          <p:nvPr/>
        </p:nvSpPr>
        <p:spPr>
          <a:xfrm>
            <a:off x="2685260" y="3122966"/>
            <a:ext cx="144016" cy="108012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569982" y="2034104"/>
            <a:ext cx="230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1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28593" y="2767730"/>
            <a:ext cx="259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2</a:t>
            </a:r>
            <a:endParaRPr lang="ru-RU" dirty="0">
              <a:solidFill>
                <a:srgbClr val="C00000"/>
              </a:solidFill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2987887" y="2132856"/>
            <a:ext cx="359977" cy="27058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2123728" y="3429000"/>
            <a:ext cx="0" cy="43204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456948" y="4014492"/>
            <a:ext cx="417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2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55976" y="2132856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2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81102" y="4014492"/>
            <a:ext cx="522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4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67944" y="3230978"/>
            <a:ext cx="413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4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04048" y="2708920"/>
            <a:ext cx="720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C00000"/>
                </a:solidFill>
              </a:rPr>
              <a:t>10</a:t>
            </a: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48064" y="5013176"/>
            <a:ext cx="2160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Ответ: </a:t>
            </a:r>
            <a:r>
              <a:rPr lang="ru-RU" sz="4000" dirty="0" smtClean="0">
                <a:solidFill>
                  <a:srgbClr val="FF0000"/>
                </a:solidFill>
              </a:rPr>
              <a:t>10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9552" y="116632"/>
            <a:ext cx="7488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ЗАДАНИЕ </a:t>
            </a:r>
            <a:r>
              <a:rPr lang="en-US" sz="3600" dirty="0" smtClean="0"/>
              <a:t>9</a:t>
            </a:r>
            <a:endParaRPr lang="ru-RU" dirty="0"/>
          </a:p>
        </p:txBody>
      </p:sp>
      <p:sp>
        <p:nvSpPr>
          <p:cNvPr id="5" name="Овал 4"/>
          <p:cNvSpPr/>
          <p:nvPr/>
        </p:nvSpPr>
        <p:spPr>
          <a:xfrm>
            <a:off x="4325815" y="2132856"/>
            <a:ext cx="390201" cy="3693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4071647" y="3253403"/>
            <a:ext cx="390201" cy="3693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4460097" y="3991844"/>
            <a:ext cx="390201" cy="3693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1498448" y="2952396"/>
            <a:ext cx="230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1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49165" y="5687467"/>
            <a:ext cx="1694835" cy="117053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84995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0" grpId="0"/>
      <p:bldP spid="11" grpId="0"/>
      <p:bldP spid="12" grpId="0"/>
      <p:bldP spid="13" grpId="0"/>
      <p:bldP spid="14" grpId="0"/>
      <p:bldP spid="15" grpId="0"/>
      <p:bldP spid="5" grpId="0" animBg="1"/>
      <p:bldP spid="17" grpId="0" animBg="1"/>
      <p:bldP spid="18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/>
          <a:srcRect t="2463" r="4394" b="3152"/>
          <a:stretch/>
        </p:blipFill>
        <p:spPr>
          <a:xfrm>
            <a:off x="79408" y="857251"/>
            <a:ext cx="4112587" cy="513583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89455" y="857250"/>
            <a:ext cx="4115157" cy="513480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58491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86212" y="996437"/>
            <a:ext cx="4433981" cy="21780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99535" y="1731871"/>
            <a:ext cx="4418577" cy="266660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056" y="996437"/>
            <a:ext cx="4436269" cy="340042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449165" y="5678675"/>
            <a:ext cx="1694835" cy="117053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34969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13" indent="-214313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57250" indent="-171450"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4483DAE-9AF5-4253-81DB-5D3446A09C85}" type="slidenum">
              <a:rPr lang="ru-RU" altLang="ru-RU" sz="135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73</a:t>
            </a:fld>
            <a:endParaRPr lang="ru-RU" altLang="ru-RU" sz="1350">
              <a:solidFill>
                <a:srgbClr val="000000"/>
              </a:solidFill>
            </a:endParaRPr>
          </a:p>
        </p:txBody>
      </p:sp>
      <p:sp>
        <p:nvSpPr>
          <p:cNvPr id="28675" name="Line 2"/>
          <p:cNvSpPr>
            <a:spLocks noChangeShapeType="1"/>
          </p:cNvSpPr>
          <p:nvPr/>
        </p:nvSpPr>
        <p:spPr bwMode="auto">
          <a:xfrm>
            <a:off x="1425178" y="1453754"/>
            <a:ext cx="6348413" cy="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350">
              <a:solidFill>
                <a:srgbClr val="000000"/>
              </a:solidFill>
            </a:endParaRPr>
          </a:p>
        </p:txBody>
      </p:sp>
      <p:sp>
        <p:nvSpPr>
          <p:cNvPr id="28676" name="Text Box 3"/>
          <p:cNvSpPr txBox="1">
            <a:spLocks noChangeArrowheads="1"/>
          </p:cNvSpPr>
          <p:nvPr/>
        </p:nvSpPr>
        <p:spPr bwMode="auto">
          <a:xfrm>
            <a:off x="1439466" y="998935"/>
            <a:ext cx="6105525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ru-RU" altLang="ru-RU" sz="2250" b="1">
                <a:solidFill>
                  <a:srgbClr val="000000"/>
                </a:solidFill>
              </a:rPr>
              <a:t>Перевод целых чисел</a:t>
            </a: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1439467" y="1483519"/>
            <a:ext cx="377532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Aft>
                <a:spcPct val="0"/>
              </a:spcAft>
              <a:buFont typeface="Wingdings" panose="05000000000000000000" pitchFamily="2" charset="2"/>
              <a:buNone/>
            </a:pPr>
            <a:r>
              <a:rPr lang="ru-RU" altLang="ru-RU" sz="1800" b="1">
                <a:solidFill>
                  <a:srgbClr val="333399"/>
                </a:solidFill>
              </a:rPr>
              <a:t>Двоичная система: </a:t>
            </a:r>
            <a:br>
              <a:rPr lang="ru-RU" altLang="ru-RU" sz="1800" b="1">
                <a:solidFill>
                  <a:srgbClr val="333399"/>
                </a:solidFill>
              </a:rPr>
            </a:br>
            <a:r>
              <a:rPr lang="ru-RU" altLang="ru-RU" sz="1800" b="1">
                <a:solidFill>
                  <a:srgbClr val="000000"/>
                </a:solidFill>
              </a:rPr>
              <a:t>Алфавит: </a:t>
            </a:r>
            <a:r>
              <a:rPr lang="en-US" altLang="ru-RU" sz="1800">
                <a:solidFill>
                  <a:srgbClr val="000000"/>
                </a:solidFill>
              </a:rPr>
              <a:t>0, 1</a:t>
            </a:r>
            <a:br>
              <a:rPr lang="en-US" altLang="ru-RU" sz="1800">
                <a:solidFill>
                  <a:srgbClr val="000000"/>
                </a:solidFill>
              </a:rPr>
            </a:br>
            <a:r>
              <a:rPr lang="ru-RU" altLang="ru-RU" sz="1800" b="1">
                <a:solidFill>
                  <a:srgbClr val="000000"/>
                </a:solidFill>
              </a:rPr>
              <a:t>Основание</a:t>
            </a:r>
            <a:r>
              <a:rPr lang="ru-RU" altLang="ru-RU" sz="1800">
                <a:solidFill>
                  <a:srgbClr val="000000"/>
                </a:solidFill>
              </a:rPr>
              <a:t> (количество цифр): </a:t>
            </a:r>
            <a:r>
              <a:rPr lang="ru-RU" altLang="ru-RU" sz="1800" b="1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1547813" y="2402681"/>
            <a:ext cx="925253" cy="369332"/>
          </a:xfrm>
          <a:prstGeom prst="rect">
            <a:avLst/>
          </a:prstGeom>
          <a:solidFill>
            <a:srgbClr val="DDDDDD"/>
          </a:solidFill>
          <a:ln>
            <a:noFill/>
          </a:ln>
          <a:effectLst>
            <a:outerShdw dist="53882" dir="2700000" algn="ctr" rotWithShape="0">
              <a:schemeClr val="tx2"/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800" b="1">
                <a:solidFill>
                  <a:srgbClr val="333399"/>
                </a:solidFill>
              </a:rPr>
              <a:t>10 </a:t>
            </a:r>
            <a:r>
              <a:rPr lang="ru-RU" altLang="ru-RU" sz="1800" b="1">
                <a:solidFill>
                  <a:srgbClr val="333399"/>
                </a:solidFill>
                <a:sym typeface="Symbol" panose="05050102010706020507" pitchFamily="18" charset="2"/>
              </a:rPr>
              <a:t> </a:t>
            </a:r>
            <a:r>
              <a:rPr lang="ru-RU" altLang="ru-RU" sz="1800" b="1">
                <a:solidFill>
                  <a:srgbClr val="333399"/>
                </a:solidFill>
              </a:rPr>
              <a:t>2</a:t>
            </a:r>
          </a:p>
        </p:txBody>
      </p:sp>
      <p:sp>
        <p:nvSpPr>
          <p:cNvPr id="17415" name="Rectangle 7"/>
          <p:cNvSpPr>
            <a:spLocks noChangeArrowheads="1"/>
          </p:cNvSpPr>
          <p:nvPr/>
        </p:nvSpPr>
        <p:spPr bwMode="auto">
          <a:xfrm>
            <a:off x="1601392" y="4185047"/>
            <a:ext cx="925253" cy="369332"/>
          </a:xfrm>
          <a:prstGeom prst="rect">
            <a:avLst/>
          </a:prstGeom>
          <a:solidFill>
            <a:srgbClr val="DDDDDD"/>
          </a:solidFill>
          <a:ln>
            <a:noFill/>
          </a:ln>
          <a:effectLst>
            <a:outerShdw dist="53882" dir="2700000" algn="ctr" rotWithShape="0">
              <a:schemeClr val="tx2"/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800" b="1">
                <a:solidFill>
                  <a:srgbClr val="333399"/>
                </a:solidFill>
              </a:rPr>
              <a:t>2 </a:t>
            </a:r>
            <a:r>
              <a:rPr lang="ru-RU" altLang="ru-RU" sz="1800" b="1">
                <a:solidFill>
                  <a:srgbClr val="333399"/>
                </a:solidFill>
                <a:sym typeface="Symbol" panose="05050102010706020507" pitchFamily="18" charset="2"/>
              </a:rPr>
              <a:t> </a:t>
            </a:r>
            <a:r>
              <a:rPr lang="ru-RU" altLang="ru-RU" sz="1800" b="1">
                <a:solidFill>
                  <a:srgbClr val="333399"/>
                </a:solidFill>
              </a:rPr>
              <a:t>10</a:t>
            </a:r>
          </a:p>
        </p:txBody>
      </p:sp>
      <p:sp>
        <p:nvSpPr>
          <p:cNvPr id="17417" name="Rectangle 9"/>
          <p:cNvSpPr>
            <a:spLocks noChangeArrowheads="1"/>
          </p:cNvSpPr>
          <p:nvPr/>
        </p:nvSpPr>
        <p:spPr bwMode="auto">
          <a:xfrm>
            <a:off x="2844404" y="2457450"/>
            <a:ext cx="4411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800">
                <a:solidFill>
                  <a:srgbClr val="000000"/>
                </a:solidFill>
              </a:rPr>
              <a:t>19</a:t>
            </a: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2844404" y="2457450"/>
            <a:ext cx="971550" cy="885825"/>
            <a:chOff x="1429" y="1344"/>
            <a:chExt cx="816" cy="744"/>
          </a:xfrm>
        </p:grpSpPr>
        <p:grpSp>
          <p:nvGrpSpPr>
            <p:cNvPr id="28731" name="Group 15"/>
            <p:cNvGrpSpPr>
              <a:grpSpLocks/>
            </p:cNvGrpSpPr>
            <p:nvPr/>
          </p:nvGrpSpPr>
          <p:grpSpPr bwMode="auto">
            <a:xfrm>
              <a:off x="1791" y="1344"/>
              <a:ext cx="454" cy="499"/>
              <a:chOff x="1791" y="1344"/>
              <a:chExt cx="454" cy="499"/>
            </a:xfrm>
          </p:grpSpPr>
          <p:grpSp>
            <p:nvGrpSpPr>
              <p:cNvPr id="28736" name="Group 13"/>
              <p:cNvGrpSpPr>
                <a:grpSpLocks/>
              </p:cNvGrpSpPr>
              <p:nvPr/>
            </p:nvGrpSpPr>
            <p:grpSpPr bwMode="auto">
              <a:xfrm>
                <a:off x="1791" y="1389"/>
                <a:ext cx="454" cy="454"/>
                <a:chOff x="1791" y="1389"/>
                <a:chExt cx="454" cy="454"/>
              </a:xfrm>
            </p:grpSpPr>
            <p:sp>
              <p:nvSpPr>
                <p:cNvPr id="28738" name="Line 10"/>
                <p:cNvSpPr>
                  <a:spLocks noChangeShapeType="1"/>
                </p:cNvSpPr>
                <p:nvPr/>
              </p:nvSpPr>
              <p:spPr bwMode="auto">
                <a:xfrm>
                  <a:off x="1791" y="1389"/>
                  <a:ext cx="0" cy="45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739" name="Line 11"/>
                <p:cNvSpPr>
                  <a:spLocks noChangeShapeType="1"/>
                </p:cNvSpPr>
                <p:nvPr/>
              </p:nvSpPr>
              <p:spPr bwMode="auto">
                <a:xfrm rot="-5400000">
                  <a:off x="2018" y="1389"/>
                  <a:ext cx="0" cy="45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135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28737" name="Rectangle 12"/>
              <p:cNvSpPr>
                <a:spLocks noChangeArrowheads="1"/>
              </p:cNvSpPr>
              <p:nvPr/>
            </p:nvSpPr>
            <p:spPr bwMode="auto">
              <a:xfrm>
                <a:off x="1837" y="1344"/>
                <a:ext cx="263" cy="3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ru-RU" altLang="ru-RU" sz="1800">
                    <a:solidFill>
                      <a:srgbClr val="000000"/>
                    </a:solidFill>
                  </a:rPr>
                  <a:t>2</a:t>
                </a:r>
              </a:p>
            </p:txBody>
          </p:sp>
        </p:grpSp>
        <p:sp>
          <p:nvSpPr>
            <p:cNvPr id="28732" name="Rectangle 14"/>
            <p:cNvSpPr>
              <a:spLocks noChangeArrowheads="1"/>
            </p:cNvSpPr>
            <p:nvPr/>
          </p:nvSpPr>
          <p:spPr bwMode="auto">
            <a:xfrm>
              <a:off x="1837" y="1616"/>
              <a:ext cx="263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ru-RU" altLang="ru-RU" sz="1800">
                  <a:solidFill>
                    <a:srgbClr val="000000"/>
                  </a:solidFill>
                </a:rPr>
                <a:t>9</a:t>
              </a:r>
            </a:p>
          </p:txBody>
        </p:sp>
        <p:sp>
          <p:nvSpPr>
            <p:cNvPr id="28733" name="Rectangle 16"/>
            <p:cNvSpPr>
              <a:spLocks noChangeArrowheads="1"/>
            </p:cNvSpPr>
            <p:nvPr/>
          </p:nvSpPr>
          <p:spPr bwMode="auto">
            <a:xfrm>
              <a:off x="1429" y="1525"/>
              <a:ext cx="371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ru-RU" altLang="ru-RU" sz="1800">
                  <a:solidFill>
                    <a:srgbClr val="000000"/>
                  </a:solidFill>
                </a:rPr>
                <a:t>18</a:t>
              </a:r>
            </a:p>
          </p:txBody>
        </p:sp>
        <p:sp>
          <p:nvSpPr>
            <p:cNvPr id="28734" name="Line 17"/>
            <p:cNvSpPr>
              <a:spLocks noChangeShapeType="1"/>
            </p:cNvSpPr>
            <p:nvPr/>
          </p:nvSpPr>
          <p:spPr bwMode="auto">
            <a:xfrm>
              <a:off x="1474" y="1797"/>
              <a:ext cx="27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srgbClr val="000000"/>
                </a:solidFill>
              </a:endParaRPr>
            </a:p>
          </p:txBody>
        </p:sp>
        <p:sp>
          <p:nvSpPr>
            <p:cNvPr id="28735" name="Rectangle 18"/>
            <p:cNvSpPr>
              <a:spLocks noChangeArrowheads="1"/>
            </p:cNvSpPr>
            <p:nvPr/>
          </p:nvSpPr>
          <p:spPr bwMode="auto">
            <a:xfrm>
              <a:off x="1519" y="1842"/>
              <a:ext cx="175" cy="246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>
              <a:outerShdw dist="35921" dir="2700000" algn="ctr" rotWithShape="0">
                <a:schemeClr val="tx2"/>
              </a:outerShdw>
            </a:effectLst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0500" tIns="8100" rIns="40500" bIns="810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ru-RU" altLang="ru-RU" sz="1800">
                  <a:solidFill>
                    <a:srgbClr val="000000"/>
                  </a:solidFill>
                </a:rPr>
                <a:t>1</a:t>
              </a:r>
            </a:p>
          </p:txBody>
        </p:sp>
      </p:grpSp>
      <p:grpSp>
        <p:nvGrpSpPr>
          <p:cNvPr id="11" name="Group 20"/>
          <p:cNvGrpSpPr>
            <a:grpSpLocks/>
          </p:cNvGrpSpPr>
          <p:nvPr/>
        </p:nvGrpSpPr>
        <p:grpSpPr bwMode="auto">
          <a:xfrm>
            <a:off x="3275410" y="2781300"/>
            <a:ext cx="971550" cy="885825"/>
            <a:chOff x="1429" y="1344"/>
            <a:chExt cx="816" cy="744"/>
          </a:xfrm>
        </p:grpSpPr>
        <p:grpSp>
          <p:nvGrpSpPr>
            <p:cNvPr id="28722" name="Group 21"/>
            <p:cNvGrpSpPr>
              <a:grpSpLocks/>
            </p:cNvGrpSpPr>
            <p:nvPr/>
          </p:nvGrpSpPr>
          <p:grpSpPr bwMode="auto">
            <a:xfrm>
              <a:off x="1791" y="1344"/>
              <a:ext cx="454" cy="499"/>
              <a:chOff x="1791" y="1344"/>
              <a:chExt cx="454" cy="499"/>
            </a:xfrm>
          </p:grpSpPr>
          <p:grpSp>
            <p:nvGrpSpPr>
              <p:cNvPr id="28727" name="Group 22"/>
              <p:cNvGrpSpPr>
                <a:grpSpLocks/>
              </p:cNvGrpSpPr>
              <p:nvPr/>
            </p:nvGrpSpPr>
            <p:grpSpPr bwMode="auto">
              <a:xfrm>
                <a:off x="1791" y="1389"/>
                <a:ext cx="454" cy="454"/>
                <a:chOff x="1791" y="1389"/>
                <a:chExt cx="454" cy="454"/>
              </a:xfrm>
            </p:grpSpPr>
            <p:sp>
              <p:nvSpPr>
                <p:cNvPr id="28729" name="Line 23"/>
                <p:cNvSpPr>
                  <a:spLocks noChangeShapeType="1"/>
                </p:cNvSpPr>
                <p:nvPr/>
              </p:nvSpPr>
              <p:spPr bwMode="auto">
                <a:xfrm>
                  <a:off x="1791" y="1389"/>
                  <a:ext cx="0" cy="45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730" name="Line 24"/>
                <p:cNvSpPr>
                  <a:spLocks noChangeShapeType="1"/>
                </p:cNvSpPr>
                <p:nvPr/>
              </p:nvSpPr>
              <p:spPr bwMode="auto">
                <a:xfrm rot="-5400000">
                  <a:off x="2018" y="1389"/>
                  <a:ext cx="0" cy="45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135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28728" name="Rectangle 25"/>
              <p:cNvSpPr>
                <a:spLocks noChangeArrowheads="1"/>
              </p:cNvSpPr>
              <p:nvPr/>
            </p:nvSpPr>
            <p:spPr bwMode="auto">
              <a:xfrm>
                <a:off x="1837" y="1344"/>
                <a:ext cx="263" cy="3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ru-RU" altLang="ru-RU" sz="1800">
                    <a:solidFill>
                      <a:srgbClr val="000000"/>
                    </a:solidFill>
                  </a:rPr>
                  <a:t>2</a:t>
                </a:r>
              </a:p>
            </p:txBody>
          </p:sp>
        </p:grpSp>
        <p:sp>
          <p:nvSpPr>
            <p:cNvPr id="28723" name="Rectangle 26"/>
            <p:cNvSpPr>
              <a:spLocks noChangeArrowheads="1"/>
            </p:cNvSpPr>
            <p:nvPr/>
          </p:nvSpPr>
          <p:spPr bwMode="auto">
            <a:xfrm>
              <a:off x="1837" y="1616"/>
              <a:ext cx="263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ru-RU" altLang="ru-RU" sz="1800">
                  <a:solidFill>
                    <a:srgbClr val="000000"/>
                  </a:solidFill>
                </a:rPr>
                <a:t>4</a:t>
              </a:r>
            </a:p>
          </p:txBody>
        </p:sp>
        <p:sp>
          <p:nvSpPr>
            <p:cNvPr id="28724" name="Rectangle 27"/>
            <p:cNvSpPr>
              <a:spLocks noChangeArrowheads="1"/>
            </p:cNvSpPr>
            <p:nvPr/>
          </p:nvSpPr>
          <p:spPr bwMode="auto">
            <a:xfrm>
              <a:off x="1429" y="1525"/>
              <a:ext cx="317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ru-RU" altLang="ru-RU" sz="1800">
                  <a:solidFill>
                    <a:srgbClr val="000000"/>
                  </a:solidFill>
                </a:rPr>
                <a:t> 8</a:t>
              </a:r>
            </a:p>
          </p:txBody>
        </p:sp>
        <p:sp>
          <p:nvSpPr>
            <p:cNvPr id="28725" name="Line 28"/>
            <p:cNvSpPr>
              <a:spLocks noChangeShapeType="1"/>
            </p:cNvSpPr>
            <p:nvPr/>
          </p:nvSpPr>
          <p:spPr bwMode="auto">
            <a:xfrm>
              <a:off x="1474" y="1797"/>
              <a:ext cx="27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srgbClr val="000000"/>
                </a:solidFill>
              </a:endParaRPr>
            </a:p>
          </p:txBody>
        </p:sp>
        <p:sp>
          <p:nvSpPr>
            <p:cNvPr id="28726" name="Rectangle 29"/>
            <p:cNvSpPr>
              <a:spLocks noChangeArrowheads="1"/>
            </p:cNvSpPr>
            <p:nvPr/>
          </p:nvSpPr>
          <p:spPr bwMode="auto">
            <a:xfrm>
              <a:off x="1519" y="1842"/>
              <a:ext cx="175" cy="246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>
              <a:outerShdw dist="35921" dir="2700000" algn="ctr" rotWithShape="0">
                <a:schemeClr val="tx2"/>
              </a:outerShdw>
            </a:effectLst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0500" tIns="8100" rIns="40500" bIns="810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ru-RU" altLang="ru-RU" sz="1800">
                  <a:solidFill>
                    <a:srgbClr val="000000"/>
                  </a:solidFill>
                </a:rPr>
                <a:t>1</a:t>
              </a:r>
            </a:p>
          </p:txBody>
        </p:sp>
      </p:grpSp>
      <p:grpSp>
        <p:nvGrpSpPr>
          <p:cNvPr id="15" name="Group 30"/>
          <p:cNvGrpSpPr>
            <a:grpSpLocks/>
          </p:cNvGrpSpPr>
          <p:nvPr/>
        </p:nvGrpSpPr>
        <p:grpSpPr bwMode="auto">
          <a:xfrm>
            <a:off x="3707606" y="3105150"/>
            <a:ext cx="971550" cy="885825"/>
            <a:chOff x="1429" y="1344"/>
            <a:chExt cx="816" cy="744"/>
          </a:xfrm>
        </p:grpSpPr>
        <p:grpSp>
          <p:nvGrpSpPr>
            <p:cNvPr id="28713" name="Group 31"/>
            <p:cNvGrpSpPr>
              <a:grpSpLocks/>
            </p:cNvGrpSpPr>
            <p:nvPr/>
          </p:nvGrpSpPr>
          <p:grpSpPr bwMode="auto">
            <a:xfrm>
              <a:off x="1791" y="1344"/>
              <a:ext cx="454" cy="499"/>
              <a:chOff x="1791" y="1344"/>
              <a:chExt cx="454" cy="499"/>
            </a:xfrm>
          </p:grpSpPr>
          <p:grpSp>
            <p:nvGrpSpPr>
              <p:cNvPr id="28718" name="Group 32"/>
              <p:cNvGrpSpPr>
                <a:grpSpLocks/>
              </p:cNvGrpSpPr>
              <p:nvPr/>
            </p:nvGrpSpPr>
            <p:grpSpPr bwMode="auto">
              <a:xfrm>
                <a:off x="1791" y="1389"/>
                <a:ext cx="454" cy="454"/>
                <a:chOff x="1791" y="1389"/>
                <a:chExt cx="454" cy="454"/>
              </a:xfrm>
            </p:grpSpPr>
            <p:sp>
              <p:nvSpPr>
                <p:cNvPr id="28720" name="Line 33"/>
                <p:cNvSpPr>
                  <a:spLocks noChangeShapeType="1"/>
                </p:cNvSpPr>
                <p:nvPr/>
              </p:nvSpPr>
              <p:spPr bwMode="auto">
                <a:xfrm>
                  <a:off x="1791" y="1389"/>
                  <a:ext cx="0" cy="45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721" name="Line 34"/>
                <p:cNvSpPr>
                  <a:spLocks noChangeShapeType="1"/>
                </p:cNvSpPr>
                <p:nvPr/>
              </p:nvSpPr>
              <p:spPr bwMode="auto">
                <a:xfrm rot="-5400000">
                  <a:off x="2018" y="1389"/>
                  <a:ext cx="0" cy="45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135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28719" name="Rectangle 35"/>
              <p:cNvSpPr>
                <a:spLocks noChangeArrowheads="1"/>
              </p:cNvSpPr>
              <p:nvPr/>
            </p:nvSpPr>
            <p:spPr bwMode="auto">
              <a:xfrm>
                <a:off x="1837" y="1344"/>
                <a:ext cx="263" cy="3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ru-RU" altLang="ru-RU" sz="1800">
                    <a:solidFill>
                      <a:srgbClr val="000000"/>
                    </a:solidFill>
                  </a:rPr>
                  <a:t>2</a:t>
                </a:r>
              </a:p>
            </p:txBody>
          </p:sp>
        </p:grpSp>
        <p:sp>
          <p:nvSpPr>
            <p:cNvPr id="28714" name="Rectangle 36"/>
            <p:cNvSpPr>
              <a:spLocks noChangeArrowheads="1"/>
            </p:cNvSpPr>
            <p:nvPr/>
          </p:nvSpPr>
          <p:spPr bwMode="auto">
            <a:xfrm>
              <a:off x="1837" y="1616"/>
              <a:ext cx="263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ru-RU" altLang="ru-RU" sz="1800">
                  <a:solidFill>
                    <a:srgbClr val="000000"/>
                  </a:solidFill>
                </a:rPr>
                <a:t>2</a:t>
              </a:r>
            </a:p>
          </p:txBody>
        </p:sp>
        <p:sp>
          <p:nvSpPr>
            <p:cNvPr id="28715" name="Rectangle 37"/>
            <p:cNvSpPr>
              <a:spLocks noChangeArrowheads="1"/>
            </p:cNvSpPr>
            <p:nvPr/>
          </p:nvSpPr>
          <p:spPr bwMode="auto">
            <a:xfrm>
              <a:off x="1429" y="1525"/>
              <a:ext cx="317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ru-RU" altLang="ru-RU" sz="1800">
                  <a:solidFill>
                    <a:srgbClr val="000000"/>
                  </a:solidFill>
                </a:rPr>
                <a:t> 4</a:t>
              </a:r>
            </a:p>
          </p:txBody>
        </p:sp>
        <p:sp>
          <p:nvSpPr>
            <p:cNvPr id="28716" name="Line 38"/>
            <p:cNvSpPr>
              <a:spLocks noChangeShapeType="1"/>
            </p:cNvSpPr>
            <p:nvPr/>
          </p:nvSpPr>
          <p:spPr bwMode="auto">
            <a:xfrm>
              <a:off x="1474" y="1797"/>
              <a:ext cx="27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srgbClr val="000000"/>
                </a:solidFill>
              </a:endParaRPr>
            </a:p>
          </p:txBody>
        </p:sp>
        <p:sp>
          <p:nvSpPr>
            <p:cNvPr id="28717" name="Rectangle 39"/>
            <p:cNvSpPr>
              <a:spLocks noChangeArrowheads="1"/>
            </p:cNvSpPr>
            <p:nvPr/>
          </p:nvSpPr>
          <p:spPr bwMode="auto">
            <a:xfrm>
              <a:off x="1519" y="1842"/>
              <a:ext cx="175" cy="246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>
              <a:outerShdw dist="35921" dir="2700000" algn="ctr" rotWithShape="0">
                <a:schemeClr val="tx2"/>
              </a:outerShdw>
            </a:effectLst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0500" tIns="8100" rIns="40500" bIns="810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ru-RU" altLang="ru-RU" sz="1800">
                  <a:solidFill>
                    <a:srgbClr val="000000"/>
                  </a:solidFill>
                </a:rPr>
                <a:t>0</a:t>
              </a:r>
            </a:p>
          </p:txBody>
        </p:sp>
      </p:grpSp>
      <p:grpSp>
        <p:nvGrpSpPr>
          <p:cNvPr id="18" name="Group 40"/>
          <p:cNvGrpSpPr>
            <a:grpSpLocks/>
          </p:cNvGrpSpPr>
          <p:nvPr/>
        </p:nvGrpSpPr>
        <p:grpSpPr bwMode="auto">
          <a:xfrm>
            <a:off x="4139804" y="3429000"/>
            <a:ext cx="971550" cy="885825"/>
            <a:chOff x="1429" y="1344"/>
            <a:chExt cx="816" cy="744"/>
          </a:xfrm>
        </p:grpSpPr>
        <p:grpSp>
          <p:nvGrpSpPr>
            <p:cNvPr id="28704" name="Group 41"/>
            <p:cNvGrpSpPr>
              <a:grpSpLocks/>
            </p:cNvGrpSpPr>
            <p:nvPr/>
          </p:nvGrpSpPr>
          <p:grpSpPr bwMode="auto">
            <a:xfrm>
              <a:off x="1791" y="1344"/>
              <a:ext cx="454" cy="499"/>
              <a:chOff x="1791" y="1344"/>
              <a:chExt cx="454" cy="499"/>
            </a:xfrm>
          </p:grpSpPr>
          <p:grpSp>
            <p:nvGrpSpPr>
              <p:cNvPr id="28709" name="Group 42"/>
              <p:cNvGrpSpPr>
                <a:grpSpLocks/>
              </p:cNvGrpSpPr>
              <p:nvPr/>
            </p:nvGrpSpPr>
            <p:grpSpPr bwMode="auto">
              <a:xfrm>
                <a:off x="1791" y="1389"/>
                <a:ext cx="454" cy="454"/>
                <a:chOff x="1791" y="1389"/>
                <a:chExt cx="454" cy="454"/>
              </a:xfrm>
            </p:grpSpPr>
            <p:sp>
              <p:nvSpPr>
                <p:cNvPr id="28711" name="Line 43"/>
                <p:cNvSpPr>
                  <a:spLocks noChangeShapeType="1"/>
                </p:cNvSpPr>
                <p:nvPr/>
              </p:nvSpPr>
              <p:spPr bwMode="auto">
                <a:xfrm>
                  <a:off x="1791" y="1389"/>
                  <a:ext cx="0" cy="45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712" name="Line 44"/>
                <p:cNvSpPr>
                  <a:spLocks noChangeShapeType="1"/>
                </p:cNvSpPr>
                <p:nvPr/>
              </p:nvSpPr>
              <p:spPr bwMode="auto">
                <a:xfrm rot="-5400000">
                  <a:off x="2018" y="1389"/>
                  <a:ext cx="0" cy="45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135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28710" name="Rectangle 45"/>
              <p:cNvSpPr>
                <a:spLocks noChangeArrowheads="1"/>
              </p:cNvSpPr>
              <p:nvPr/>
            </p:nvSpPr>
            <p:spPr bwMode="auto">
              <a:xfrm>
                <a:off x="1837" y="1344"/>
                <a:ext cx="263" cy="3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ru-RU" altLang="ru-RU" sz="1800">
                    <a:solidFill>
                      <a:srgbClr val="000000"/>
                    </a:solidFill>
                  </a:rPr>
                  <a:t>2</a:t>
                </a:r>
              </a:p>
            </p:txBody>
          </p:sp>
        </p:grpSp>
        <p:sp>
          <p:nvSpPr>
            <p:cNvPr id="28705" name="Rectangle 46"/>
            <p:cNvSpPr>
              <a:spLocks noChangeArrowheads="1"/>
            </p:cNvSpPr>
            <p:nvPr/>
          </p:nvSpPr>
          <p:spPr bwMode="auto">
            <a:xfrm>
              <a:off x="1837" y="1616"/>
              <a:ext cx="263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ru-RU" altLang="ru-RU" sz="1800">
                  <a:solidFill>
                    <a:srgbClr val="000000"/>
                  </a:solidFill>
                </a:rPr>
                <a:t>1</a:t>
              </a:r>
            </a:p>
          </p:txBody>
        </p:sp>
        <p:sp>
          <p:nvSpPr>
            <p:cNvPr id="28706" name="Rectangle 47"/>
            <p:cNvSpPr>
              <a:spLocks noChangeArrowheads="1"/>
            </p:cNvSpPr>
            <p:nvPr/>
          </p:nvSpPr>
          <p:spPr bwMode="auto">
            <a:xfrm>
              <a:off x="1429" y="1525"/>
              <a:ext cx="317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ru-RU" altLang="ru-RU" sz="1800">
                  <a:solidFill>
                    <a:srgbClr val="000000"/>
                  </a:solidFill>
                </a:rPr>
                <a:t> 2</a:t>
              </a:r>
            </a:p>
          </p:txBody>
        </p:sp>
        <p:sp>
          <p:nvSpPr>
            <p:cNvPr id="28707" name="Line 48"/>
            <p:cNvSpPr>
              <a:spLocks noChangeShapeType="1"/>
            </p:cNvSpPr>
            <p:nvPr/>
          </p:nvSpPr>
          <p:spPr bwMode="auto">
            <a:xfrm>
              <a:off x="1474" y="1797"/>
              <a:ext cx="27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srgbClr val="000000"/>
                </a:solidFill>
              </a:endParaRPr>
            </a:p>
          </p:txBody>
        </p:sp>
        <p:sp>
          <p:nvSpPr>
            <p:cNvPr id="28708" name="Rectangle 49"/>
            <p:cNvSpPr>
              <a:spLocks noChangeArrowheads="1"/>
            </p:cNvSpPr>
            <p:nvPr/>
          </p:nvSpPr>
          <p:spPr bwMode="auto">
            <a:xfrm>
              <a:off x="1519" y="1842"/>
              <a:ext cx="175" cy="246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>
              <a:outerShdw dist="35921" dir="2700000" algn="ctr" rotWithShape="0">
                <a:schemeClr val="tx2"/>
              </a:outerShdw>
            </a:effectLst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0500" tIns="8100" rIns="40500" bIns="810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ru-RU" altLang="ru-RU" sz="1800">
                  <a:solidFill>
                    <a:srgbClr val="000000"/>
                  </a:solidFill>
                </a:rPr>
                <a:t>0</a:t>
              </a:r>
            </a:p>
          </p:txBody>
        </p:sp>
      </p:grpSp>
      <p:grpSp>
        <p:nvGrpSpPr>
          <p:cNvPr id="21" name="Group 50"/>
          <p:cNvGrpSpPr>
            <a:grpSpLocks/>
          </p:cNvGrpSpPr>
          <p:nvPr/>
        </p:nvGrpSpPr>
        <p:grpSpPr bwMode="auto">
          <a:xfrm>
            <a:off x="4572000" y="3752850"/>
            <a:ext cx="971550" cy="885825"/>
            <a:chOff x="1429" y="1344"/>
            <a:chExt cx="816" cy="744"/>
          </a:xfrm>
        </p:grpSpPr>
        <p:grpSp>
          <p:nvGrpSpPr>
            <p:cNvPr id="28695" name="Group 51"/>
            <p:cNvGrpSpPr>
              <a:grpSpLocks/>
            </p:cNvGrpSpPr>
            <p:nvPr/>
          </p:nvGrpSpPr>
          <p:grpSpPr bwMode="auto">
            <a:xfrm>
              <a:off x="1791" y="1344"/>
              <a:ext cx="454" cy="499"/>
              <a:chOff x="1791" y="1344"/>
              <a:chExt cx="454" cy="499"/>
            </a:xfrm>
          </p:grpSpPr>
          <p:grpSp>
            <p:nvGrpSpPr>
              <p:cNvPr id="28700" name="Group 52"/>
              <p:cNvGrpSpPr>
                <a:grpSpLocks/>
              </p:cNvGrpSpPr>
              <p:nvPr/>
            </p:nvGrpSpPr>
            <p:grpSpPr bwMode="auto">
              <a:xfrm>
                <a:off x="1791" y="1389"/>
                <a:ext cx="454" cy="454"/>
                <a:chOff x="1791" y="1389"/>
                <a:chExt cx="454" cy="454"/>
              </a:xfrm>
            </p:grpSpPr>
            <p:sp>
              <p:nvSpPr>
                <p:cNvPr id="28702" name="Line 53"/>
                <p:cNvSpPr>
                  <a:spLocks noChangeShapeType="1"/>
                </p:cNvSpPr>
                <p:nvPr/>
              </p:nvSpPr>
              <p:spPr bwMode="auto">
                <a:xfrm>
                  <a:off x="1791" y="1389"/>
                  <a:ext cx="0" cy="45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703" name="Line 54"/>
                <p:cNvSpPr>
                  <a:spLocks noChangeShapeType="1"/>
                </p:cNvSpPr>
                <p:nvPr/>
              </p:nvSpPr>
              <p:spPr bwMode="auto">
                <a:xfrm rot="-5400000">
                  <a:off x="2018" y="1389"/>
                  <a:ext cx="0" cy="45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135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28701" name="Rectangle 55"/>
              <p:cNvSpPr>
                <a:spLocks noChangeArrowheads="1"/>
              </p:cNvSpPr>
              <p:nvPr/>
            </p:nvSpPr>
            <p:spPr bwMode="auto">
              <a:xfrm>
                <a:off x="1837" y="1344"/>
                <a:ext cx="263" cy="3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ru-RU" altLang="ru-RU" sz="1800">
                    <a:solidFill>
                      <a:srgbClr val="000000"/>
                    </a:solidFill>
                  </a:rPr>
                  <a:t>2</a:t>
                </a:r>
              </a:p>
            </p:txBody>
          </p:sp>
        </p:grpSp>
        <p:sp>
          <p:nvSpPr>
            <p:cNvPr id="28696" name="Rectangle 56"/>
            <p:cNvSpPr>
              <a:spLocks noChangeArrowheads="1"/>
            </p:cNvSpPr>
            <p:nvPr/>
          </p:nvSpPr>
          <p:spPr bwMode="auto">
            <a:xfrm>
              <a:off x="1837" y="1616"/>
              <a:ext cx="263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ru-RU" altLang="ru-RU" sz="1800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28697" name="Rectangle 57"/>
            <p:cNvSpPr>
              <a:spLocks noChangeArrowheads="1"/>
            </p:cNvSpPr>
            <p:nvPr/>
          </p:nvSpPr>
          <p:spPr bwMode="auto">
            <a:xfrm>
              <a:off x="1429" y="1525"/>
              <a:ext cx="317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ru-RU" altLang="ru-RU" sz="1800">
                  <a:solidFill>
                    <a:srgbClr val="000000"/>
                  </a:solidFill>
                </a:rPr>
                <a:t> 0</a:t>
              </a:r>
            </a:p>
          </p:txBody>
        </p:sp>
        <p:sp>
          <p:nvSpPr>
            <p:cNvPr id="28698" name="Line 58"/>
            <p:cNvSpPr>
              <a:spLocks noChangeShapeType="1"/>
            </p:cNvSpPr>
            <p:nvPr/>
          </p:nvSpPr>
          <p:spPr bwMode="auto">
            <a:xfrm>
              <a:off x="1474" y="1797"/>
              <a:ext cx="27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srgbClr val="000000"/>
                </a:solidFill>
              </a:endParaRPr>
            </a:p>
          </p:txBody>
        </p:sp>
        <p:sp>
          <p:nvSpPr>
            <p:cNvPr id="28699" name="Rectangle 59"/>
            <p:cNvSpPr>
              <a:spLocks noChangeArrowheads="1"/>
            </p:cNvSpPr>
            <p:nvPr/>
          </p:nvSpPr>
          <p:spPr bwMode="auto">
            <a:xfrm>
              <a:off x="1519" y="1842"/>
              <a:ext cx="175" cy="246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>
              <a:outerShdw dist="35921" dir="2700000" algn="ctr" rotWithShape="0">
                <a:schemeClr val="tx2"/>
              </a:outerShdw>
            </a:effectLst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0500" tIns="8100" rIns="40500" bIns="810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ru-RU" altLang="ru-RU" sz="1800">
                  <a:solidFill>
                    <a:srgbClr val="000000"/>
                  </a:solidFill>
                </a:rPr>
                <a:t>1</a:t>
              </a:r>
            </a:p>
          </p:txBody>
        </p:sp>
      </p:grpSp>
      <p:sp>
        <p:nvSpPr>
          <p:cNvPr id="17469" name="Rectangle 61"/>
          <p:cNvSpPr>
            <a:spLocks noChangeArrowheads="1"/>
          </p:cNvSpPr>
          <p:nvPr/>
        </p:nvSpPr>
        <p:spPr bwMode="auto">
          <a:xfrm>
            <a:off x="5057776" y="2619376"/>
            <a:ext cx="199786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700" b="1">
                <a:solidFill>
                  <a:srgbClr val="000000"/>
                </a:solidFill>
              </a:rPr>
              <a:t>19 = 10011</a:t>
            </a:r>
            <a:r>
              <a:rPr lang="ru-RU" altLang="ru-RU" sz="2700" b="1" baseline="-2500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17473" name="AutoShape 65"/>
          <p:cNvSpPr>
            <a:spLocks noChangeArrowheads="1"/>
          </p:cNvSpPr>
          <p:nvPr/>
        </p:nvSpPr>
        <p:spPr bwMode="auto">
          <a:xfrm>
            <a:off x="5975749" y="3320655"/>
            <a:ext cx="1134665" cy="540544"/>
          </a:xfrm>
          <a:prstGeom prst="wedgeRoundRectCallout">
            <a:avLst>
              <a:gd name="adj1" fmla="val 31532"/>
              <a:gd name="adj2" fmla="val -94935"/>
              <a:gd name="adj3" fmla="val 16667"/>
            </a:avLst>
          </a:prstGeom>
          <a:solidFill>
            <a:srgbClr val="FFFF99"/>
          </a:solidFill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350">
                <a:solidFill>
                  <a:srgbClr val="000000"/>
                </a:solidFill>
              </a:rPr>
              <a:t>система счисления</a:t>
            </a:r>
          </a:p>
        </p:txBody>
      </p:sp>
      <p:sp>
        <p:nvSpPr>
          <p:cNvPr id="17475" name="Rectangle 67"/>
          <p:cNvSpPr>
            <a:spLocks noChangeArrowheads="1"/>
          </p:cNvSpPr>
          <p:nvPr/>
        </p:nvSpPr>
        <p:spPr bwMode="auto">
          <a:xfrm>
            <a:off x="1763316" y="4941094"/>
            <a:ext cx="12556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700" b="1">
                <a:solidFill>
                  <a:srgbClr val="000000"/>
                </a:solidFill>
              </a:rPr>
              <a:t>10011</a:t>
            </a:r>
            <a:r>
              <a:rPr lang="ru-RU" altLang="ru-RU" sz="2700" b="1" baseline="-2500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17476" name="Rectangle 68"/>
          <p:cNvSpPr>
            <a:spLocks noChangeArrowheads="1"/>
          </p:cNvSpPr>
          <p:nvPr/>
        </p:nvSpPr>
        <p:spPr bwMode="auto">
          <a:xfrm>
            <a:off x="1818085" y="4725591"/>
            <a:ext cx="10823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800">
                <a:solidFill>
                  <a:srgbClr val="FF0000"/>
                </a:solidFill>
              </a:rPr>
              <a:t>4 3 2 1 0</a:t>
            </a:r>
            <a:endParaRPr lang="ru-RU" altLang="ru-RU" sz="1800" baseline="-25000">
              <a:solidFill>
                <a:srgbClr val="FF0000"/>
              </a:solidFill>
            </a:endParaRPr>
          </a:p>
        </p:txBody>
      </p:sp>
      <p:sp>
        <p:nvSpPr>
          <p:cNvPr id="17477" name="Rectangle 69"/>
          <p:cNvSpPr>
            <a:spLocks noChangeArrowheads="1"/>
          </p:cNvSpPr>
          <p:nvPr/>
        </p:nvSpPr>
        <p:spPr bwMode="auto">
          <a:xfrm>
            <a:off x="2897982" y="4725591"/>
            <a:ext cx="937885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350" b="1">
                <a:solidFill>
                  <a:srgbClr val="333399"/>
                </a:solidFill>
              </a:rPr>
              <a:t>разряды</a:t>
            </a:r>
          </a:p>
        </p:txBody>
      </p:sp>
      <p:sp>
        <p:nvSpPr>
          <p:cNvPr id="17478" name="Rectangle 70"/>
          <p:cNvSpPr>
            <a:spLocks noChangeArrowheads="1"/>
          </p:cNvSpPr>
          <p:nvPr/>
        </p:nvSpPr>
        <p:spPr bwMode="auto">
          <a:xfrm>
            <a:off x="3006329" y="4941094"/>
            <a:ext cx="483337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700" b="1">
                <a:solidFill>
                  <a:srgbClr val="000000"/>
                </a:solidFill>
              </a:rPr>
              <a:t>= 1</a:t>
            </a:r>
            <a:r>
              <a:rPr lang="en-US" altLang="ru-RU" sz="2700" b="1">
                <a:solidFill>
                  <a:srgbClr val="000000"/>
                </a:solidFill>
                <a:cs typeface="Arial" panose="020B0604020202020204" pitchFamily="34" charset="0"/>
              </a:rPr>
              <a:t>·</a:t>
            </a:r>
            <a:r>
              <a:rPr lang="ru-RU" altLang="ru-RU" sz="2700" b="1">
                <a:solidFill>
                  <a:srgbClr val="000000"/>
                </a:solidFill>
                <a:cs typeface="Arial" panose="020B0604020202020204" pitchFamily="34" charset="0"/>
              </a:rPr>
              <a:t>2</a:t>
            </a:r>
            <a:r>
              <a:rPr lang="ru-RU" altLang="ru-RU" sz="2700" b="1" baseline="30000">
                <a:solidFill>
                  <a:srgbClr val="000000"/>
                </a:solidFill>
                <a:cs typeface="Arial" panose="020B0604020202020204" pitchFamily="34" charset="0"/>
              </a:rPr>
              <a:t>4 </a:t>
            </a:r>
            <a:r>
              <a:rPr lang="ru-RU" altLang="ru-RU" sz="2700" b="1">
                <a:solidFill>
                  <a:srgbClr val="000000"/>
                </a:solidFill>
                <a:cs typeface="Arial" panose="020B0604020202020204" pitchFamily="34" charset="0"/>
              </a:rPr>
              <a:t>+</a:t>
            </a:r>
            <a:r>
              <a:rPr lang="ru-RU" altLang="ru-RU" sz="1350">
                <a:solidFill>
                  <a:srgbClr val="000000"/>
                </a:solidFill>
              </a:rPr>
              <a:t> </a:t>
            </a:r>
            <a:r>
              <a:rPr lang="ru-RU" altLang="ru-RU" sz="2700" b="1">
                <a:solidFill>
                  <a:srgbClr val="FF0000"/>
                </a:solidFill>
                <a:cs typeface="Arial" panose="020B0604020202020204" pitchFamily="34" charset="0"/>
              </a:rPr>
              <a:t>0</a:t>
            </a:r>
            <a:r>
              <a:rPr lang="en-US" altLang="ru-RU" sz="2700" b="1">
                <a:solidFill>
                  <a:srgbClr val="000000"/>
                </a:solidFill>
                <a:cs typeface="Arial" panose="020B0604020202020204" pitchFamily="34" charset="0"/>
              </a:rPr>
              <a:t>·</a:t>
            </a:r>
            <a:r>
              <a:rPr lang="ru-RU" altLang="ru-RU" sz="2700" b="1">
                <a:solidFill>
                  <a:srgbClr val="000000"/>
                </a:solidFill>
                <a:cs typeface="Arial" panose="020B0604020202020204" pitchFamily="34" charset="0"/>
              </a:rPr>
              <a:t>2</a:t>
            </a:r>
            <a:r>
              <a:rPr lang="ru-RU" altLang="ru-RU" sz="2700" b="1" baseline="30000">
                <a:solidFill>
                  <a:srgbClr val="000000"/>
                </a:solidFill>
                <a:cs typeface="Arial" panose="020B0604020202020204" pitchFamily="34" charset="0"/>
              </a:rPr>
              <a:t>3</a:t>
            </a:r>
            <a:r>
              <a:rPr lang="ru-RU" altLang="ru-RU" sz="1350">
                <a:solidFill>
                  <a:srgbClr val="000000"/>
                </a:solidFill>
              </a:rPr>
              <a:t> </a:t>
            </a:r>
            <a:r>
              <a:rPr lang="ru-RU" altLang="ru-RU" sz="2700" b="1">
                <a:solidFill>
                  <a:srgbClr val="000000"/>
                </a:solidFill>
                <a:cs typeface="Arial" panose="020B0604020202020204" pitchFamily="34" charset="0"/>
              </a:rPr>
              <a:t>+</a:t>
            </a:r>
            <a:r>
              <a:rPr lang="ru-RU" altLang="ru-RU" sz="1350">
                <a:solidFill>
                  <a:srgbClr val="000000"/>
                </a:solidFill>
              </a:rPr>
              <a:t> </a:t>
            </a:r>
            <a:r>
              <a:rPr lang="ru-RU" altLang="ru-RU" sz="2700" b="1">
                <a:solidFill>
                  <a:srgbClr val="FF0000"/>
                </a:solidFill>
                <a:cs typeface="Arial" panose="020B0604020202020204" pitchFamily="34" charset="0"/>
              </a:rPr>
              <a:t>0</a:t>
            </a:r>
            <a:r>
              <a:rPr lang="en-US" altLang="ru-RU" sz="2700" b="1">
                <a:solidFill>
                  <a:srgbClr val="000000"/>
                </a:solidFill>
                <a:cs typeface="Arial" panose="020B0604020202020204" pitchFamily="34" charset="0"/>
              </a:rPr>
              <a:t>·</a:t>
            </a:r>
            <a:r>
              <a:rPr lang="ru-RU" altLang="ru-RU" sz="2700" b="1">
                <a:solidFill>
                  <a:srgbClr val="000000"/>
                </a:solidFill>
                <a:cs typeface="Arial" panose="020B0604020202020204" pitchFamily="34" charset="0"/>
              </a:rPr>
              <a:t>2</a:t>
            </a:r>
            <a:r>
              <a:rPr lang="ru-RU" altLang="ru-RU" sz="2700" b="1" baseline="30000">
                <a:solidFill>
                  <a:srgbClr val="000000"/>
                </a:solidFill>
                <a:cs typeface="Arial" panose="020B0604020202020204" pitchFamily="34" charset="0"/>
              </a:rPr>
              <a:t>2</a:t>
            </a:r>
            <a:r>
              <a:rPr lang="ru-RU" altLang="ru-RU" sz="1350">
                <a:solidFill>
                  <a:srgbClr val="000000"/>
                </a:solidFill>
              </a:rPr>
              <a:t> </a:t>
            </a:r>
            <a:r>
              <a:rPr lang="ru-RU" altLang="ru-RU" sz="2700" b="1">
                <a:solidFill>
                  <a:srgbClr val="000000"/>
                </a:solidFill>
                <a:cs typeface="Arial" panose="020B0604020202020204" pitchFamily="34" charset="0"/>
              </a:rPr>
              <a:t>+</a:t>
            </a:r>
            <a:r>
              <a:rPr lang="ru-RU" altLang="ru-RU" sz="1350">
                <a:solidFill>
                  <a:srgbClr val="000000"/>
                </a:solidFill>
              </a:rPr>
              <a:t> </a:t>
            </a:r>
            <a:r>
              <a:rPr lang="ru-RU" altLang="ru-RU" sz="2700" b="1">
                <a:solidFill>
                  <a:srgbClr val="000000"/>
                </a:solidFill>
              </a:rPr>
              <a:t>1</a:t>
            </a:r>
            <a:r>
              <a:rPr lang="en-US" altLang="ru-RU" sz="2700" b="1">
                <a:solidFill>
                  <a:srgbClr val="000000"/>
                </a:solidFill>
                <a:cs typeface="Arial" panose="020B0604020202020204" pitchFamily="34" charset="0"/>
              </a:rPr>
              <a:t>·</a:t>
            </a:r>
            <a:r>
              <a:rPr lang="ru-RU" altLang="ru-RU" sz="2700" b="1">
                <a:solidFill>
                  <a:srgbClr val="000000"/>
                </a:solidFill>
                <a:cs typeface="Arial" panose="020B0604020202020204" pitchFamily="34" charset="0"/>
              </a:rPr>
              <a:t>2</a:t>
            </a:r>
            <a:r>
              <a:rPr lang="ru-RU" altLang="ru-RU" sz="2700" b="1" baseline="30000">
                <a:solidFill>
                  <a:srgbClr val="000000"/>
                </a:solidFill>
                <a:cs typeface="Arial" panose="020B0604020202020204" pitchFamily="34" charset="0"/>
              </a:rPr>
              <a:t>1</a:t>
            </a:r>
            <a:r>
              <a:rPr lang="ru-RU" altLang="ru-RU" sz="1350">
                <a:solidFill>
                  <a:srgbClr val="000000"/>
                </a:solidFill>
              </a:rPr>
              <a:t> </a:t>
            </a:r>
            <a:r>
              <a:rPr lang="ru-RU" altLang="ru-RU" sz="2700" b="1">
                <a:solidFill>
                  <a:srgbClr val="000000"/>
                </a:solidFill>
                <a:cs typeface="Arial" panose="020B0604020202020204" pitchFamily="34" charset="0"/>
              </a:rPr>
              <a:t>+</a:t>
            </a:r>
            <a:r>
              <a:rPr lang="ru-RU" altLang="ru-RU" sz="1350">
                <a:solidFill>
                  <a:srgbClr val="000000"/>
                </a:solidFill>
              </a:rPr>
              <a:t> </a:t>
            </a:r>
            <a:r>
              <a:rPr lang="ru-RU" altLang="ru-RU" sz="2700" b="1">
                <a:solidFill>
                  <a:srgbClr val="000000"/>
                </a:solidFill>
              </a:rPr>
              <a:t>1</a:t>
            </a:r>
            <a:r>
              <a:rPr lang="en-US" altLang="ru-RU" sz="2700" b="1">
                <a:solidFill>
                  <a:srgbClr val="000000"/>
                </a:solidFill>
                <a:cs typeface="Arial" panose="020B0604020202020204" pitchFamily="34" charset="0"/>
              </a:rPr>
              <a:t>·</a:t>
            </a:r>
            <a:r>
              <a:rPr lang="ru-RU" altLang="ru-RU" sz="2700" b="1">
                <a:solidFill>
                  <a:srgbClr val="000000"/>
                </a:solidFill>
                <a:cs typeface="Arial" panose="020B0604020202020204" pitchFamily="34" charset="0"/>
              </a:rPr>
              <a:t>2</a:t>
            </a:r>
            <a:r>
              <a:rPr lang="ru-RU" altLang="ru-RU" sz="2700" b="1" baseline="30000">
                <a:solidFill>
                  <a:srgbClr val="000000"/>
                </a:solidFill>
                <a:cs typeface="Arial" panose="020B0604020202020204" pitchFamily="34" charset="0"/>
              </a:rPr>
              <a:t>0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700" b="1">
                <a:solidFill>
                  <a:srgbClr val="000000"/>
                </a:solidFill>
                <a:cs typeface="Arial" panose="020B0604020202020204" pitchFamily="34" charset="0"/>
              </a:rPr>
              <a:t>= 16 + 2 + 1 = 19</a:t>
            </a:r>
            <a:endParaRPr lang="en-US" altLang="ru-RU" sz="2700" b="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7479" name="Line 71"/>
          <p:cNvSpPr>
            <a:spLocks noChangeShapeType="1"/>
          </p:cNvSpPr>
          <p:nvPr/>
        </p:nvSpPr>
        <p:spPr bwMode="auto">
          <a:xfrm flipH="1" flipV="1">
            <a:off x="4301728" y="4995862"/>
            <a:ext cx="432197" cy="377429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350">
              <a:solidFill>
                <a:srgbClr val="000000"/>
              </a:solidFill>
            </a:endParaRPr>
          </a:p>
        </p:txBody>
      </p:sp>
      <p:sp>
        <p:nvSpPr>
          <p:cNvPr id="17480" name="Line 72"/>
          <p:cNvSpPr>
            <a:spLocks noChangeShapeType="1"/>
          </p:cNvSpPr>
          <p:nvPr/>
        </p:nvSpPr>
        <p:spPr bwMode="auto">
          <a:xfrm flipH="1" flipV="1">
            <a:off x="5219701" y="4995862"/>
            <a:ext cx="432197" cy="377429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350">
              <a:solidFill>
                <a:srgbClr val="000000"/>
              </a:solidFill>
            </a:endParaRPr>
          </a:p>
        </p:txBody>
      </p:sp>
      <p:sp>
        <p:nvSpPr>
          <p:cNvPr id="17481" name="AutoShape 73"/>
          <p:cNvSpPr>
            <a:spLocks noChangeArrowheads="1"/>
          </p:cNvSpPr>
          <p:nvPr/>
        </p:nvSpPr>
        <p:spPr bwMode="auto">
          <a:xfrm rot="-3080023">
            <a:off x="3343276" y="2983707"/>
            <a:ext cx="270272" cy="2132410"/>
          </a:xfrm>
          <a:prstGeom prst="upArrow">
            <a:avLst>
              <a:gd name="adj1" fmla="val 50000"/>
              <a:gd name="adj2" fmla="val 197246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350">
              <a:solidFill>
                <a:srgbClr val="000000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80392" y="116632"/>
            <a:ext cx="8956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ЗАДАНИЕ </a:t>
            </a:r>
            <a:r>
              <a:rPr lang="en-US" sz="3600" dirty="0" smtClean="0"/>
              <a:t>10</a:t>
            </a:r>
            <a:r>
              <a:rPr lang="ru-RU" sz="3600" dirty="0" smtClean="0"/>
              <a:t> </a:t>
            </a:r>
            <a:r>
              <a:rPr lang="ru-RU" sz="2000" dirty="0" smtClean="0"/>
              <a:t>(</a:t>
            </a:r>
            <a:r>
              <a:rPr lang="ru-RU" sz="2000" b="1" dirty="0" smtClean="0"/>
              <a:t>Вычисления </a:t>
            </a:r>
            <a:r>
              <a:rPr lang="ru-RU" sz="2000" b="1" dirty="0"/>
              <a:t>с числами в разных системах </a:t>
            </a:r>
            <a:r>
              <a:rPr lang="ru-RU" sz="2000" b="1" dirty="0" smtClean="0"/>
              <a:t>счисления)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13068" y="5666631"/>
            <a:ext cx="1694835" cy="117053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54082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4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74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7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7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7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7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17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17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17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174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17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17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174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414" grpId="0" build="allAtOnce" animBg="1"/>
      <p:bldP spid="17415" grpId="0" animBg="1"/>
      <p:bldP spid="17417" grpId="0"/>
      <p:bldP spid="17469" grpId="0"/>
      <p:bldP spid="17473" grpId="0" animBg="1"/>
      <p:bldP spid="17475" grpId="0"/>
      <p:bldP spid="17476" grpId="0"/>
      <p:bldP spid="17477" grpId="0"/>
      <p:bldP spid="17478" grpId="0" build="p"/>
      <p:bldP spid="17479" grpId="0" animBg="1"/>
      <p:bldP spid="17480" grpId="0" animBg="1"/>
      <p:bldP spid="17481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13" indent="-214313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57250" indent="-171450"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8283B0E-E626-49F7-B4CB-0373E06F6DB8}" type="slidenum">
              <a:rPr lang="ru-RU" altLang="ru-RU" sz="135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74</a:t>
            </a:fld>
            <a:endParaRPr lang="ru-RU" altLang="ru-RU" sz="1350">
              <a:solidFill>
                <a:srgbClr val="000000"/>
              </a:solidFill>
            </a:endParaRPr>
          </a:p>
        </p:txBody>
      </p:sp>
      <p:sp>
        <p:nvSpPr>
          <p:cNvPr id="32771" name="Line 2"/>
          <p:cNvSpPr>
            <a:spLocks noChangeShapeType="1"/>
          </p:cNvSpPr>
          <p:nvPr/>
        </p:nvSpPr>
        <p:spPr bwMode="auto">
          <a:xfrm>
            <a:off x="1425178" y="1453754"/>
            <a:ext cx="6348413" cy="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350">
              <a:solidFill>
                <a:srgbClr val="000000"/>
              </a:solidFill>
            </a:endParaRPr>
          </a:p>
        </p:txBody>
      </p:sp>
      <p:sp>
        <p:nvSpPr>
          <p:cNvPr id="32772" name="Text Box 3"/>
          <p:cNvSpPr txBox="1">
            <a:spLocks noChangeArrowheads="1"/>
          </p:cNvSpPr>
          <p:nvPr/>
        </p:nvSpPr>
        <p:spPr bwMode="auto">
          <a:xfrm>
            <a:off x="1439466" y="998935"/>
            <a:ext cx="6105525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ru-RU" altLang="ru-RU" sz="2250" b="1">
                <a:solidFill>
                  <a:srgbClr val="000000"/>
                </a:solidFill>
              </a:rPr>
              <a:t>Примеры:</a:t>
            </a:r>
          </a:p>
        </p:txBody>
      </p:sp>
      <p:sp>
        <p:nvSpPr>
          <p:cNvPr id="32773" name="Rectangle 4"/>
          <p:cNvSpPr>
            <a:spLocks noChangeArrowheads="1"/>
          </p:cNvSpPr>
          <p:nvPr/>
        </p:nvSpPr>
        <p:spPr bwMode="auto">
          <a:xfrm>
            <a:off x="4768453" y="1809750"/>
            <a:ext cx="1856598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3300" b="1">
                <a:solidFill>
                  <a:srgbClr val="000000"/>
                </a:solidFill>
              </a:rPr>
              <a:t>131</a:t>
            </a:r>
            <a:r>
              <a:rPr lang="ru-RU" altLang="ru-RU" sz="1125" b="1">
                <a:solidFill>
                  <a:srgbClr val="000000"/>
                </a:solidFill>
              </a:rPr>
              <a:t>10</a:t>
            </a:r>
            <a:r>
              <a:rPr lang="ru-RU" altLang="ru-RU" sz="3300" b="1" baseline="-25000">
                <a:solidFill>
                  <a:srgbClr val="000000"/>
                </a:solidFill>
              </a:rPr>
              <a:t> </a:t>
            </a:r>
            <a:r>
              <a:rPr lang="ru-RU" altLang="ru-RU" sz="3300" b="1">
                <a:solidFill>
                  <a:srgbClr val="000000"/>
                </a:solidFill>
              </a:rPr>
              <a:t>=</a:t>
            </a:r>
            <a:r>
              <a:rPr lang="en-US" altLang="ru-RU" sz="3300" b="1">
                <a:solidFill>
                  <a:srgbClr val="000000"/>
                </a:solidFill>
              </a:rPr>
              <a:t> </a:t>
            </a:r>
            <a:r>
              <a:rPr lang="ru-RU" altLang="ru-RU" sz="3300" b="1">
                <a:solidFill>
                  <a:srgbClr val="000000"/>
                </a:solidFill>
              </a:rPr>
              <a:t>Х</a:t>
            </a:r>
            <a:r>
              <a:rPr lang="ru-RU" altLang="ru-RU" sz="1125" b="1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32774" name="Rectangle 5"/>
          <p:cNvSpPr>
            <a:spLocks noChangeArrowheads="1"/>
          </p:cNvSpPr>
          <p:nvPr/>
        </p:nvSpPr>
        <p:spPr bwMode="auto">
          <a:xfrm>
            <a:off x="1593057" y="1701404"/>
            <a:ext cx="1620957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3300" b="1">
                <a:solidFill>
                  <a:srgbClr val="000000"/>
                </a:solidFill>
              </a:rPr>
              <a:t>25</a:t>
            </a:r>
            <a:r>
              <a:rPr lang="ru-RU" altLang="ru-RU" sz="1125" b="1">
                <a:solidFill>
                  <a:srgbClr val="000000"/>
                </a:solidFill>
              </a:rPr>
              <a:t>10</a:t>
            </a:r>
            <a:r>
              <a:rPr lang="ru-RU" altLang="ru-RU" sz="3300" b="1" baseline="-25000">
                <a:solidFill>
                  <a:srgbClr val="000000"/>
                </a:solidFill>
              </a:rPr>
              <a:t> </a:t>
            </a:r>
            <a:r>
              <a:rPr lang="ru-RU" altLang="ru-RU" sz="3300" b="1">
                <a:solidFill>
                  <a:srgbClr val="000000"/>
                </a:solidFill>
              </a:rPr>
              <a:t>= Х</a:t>
            </a:r>
            <a:r>
              <a:rPr lang="ru-RU" altLang="ru-RU" sz="1125" b="1">
                <a:solidFill>
                  <a:srgbClr val="000000"/>
                </a:solidFill>
              </a:rPr>
              <a:t>2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608" t="8244" r="15961" b="13605"/>
          <a:stretch>
            <a:fillRect/>
          </a:stretch>
        </p:blipFill>
        <p:spPr bwMode="auto">
          <a:xfrm>
            <a:off x="6869907" y="1619250"/>
            <a:ext cx="67508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285" y="1619250"/>
            <a:ext cx="67151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107" t="6696" r="8809" b="4826"/>
          <a:stretch>
            <a:fillRect/>
          </a:stretch>
        </p:blipFill>
        <p:spPr bwMode="auto">
          <a:xfrm>
            <a:off x="1223963" y="2375297"/>
            <a:ext cx="3353991" cy="33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357" r="5779"/>
          <a:stretch>
            <a:fillRect/>
          </a:stretch>
        </p:blipFill>
        <p:spPr bwMode="auto">
          <a:xfrm>
            <a:off x="4680348" y="2387203"/>
            <a:ext cx="3111103" cy="314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114605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13" indent="-214313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57250" indent="-171450"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D4C25B5-65B1-4C04-A08B-56A3EB130F83}" type="slidenum">
              <a:rPr lang="ru-RU" altLang="ru-RU" sz="135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75</a:t>
            </a:fld>
            <a:endParaRPr lang="ru-RU" altLang="ru-RU" sz="1350">
              <a:solidFill>
                <a:srgbClr val="000000"/>
              </a:solidFill>
            </a:endParaRPr>
          </a:p>
        </p:txBody>
      </p:sp>
      <p:sp>
        <p:nvSpPr>
          <p:cNvPr id="34819" name="Line 2"/>
          <p:cNvSpPr>
            <a:spLocks noChangeShapeType="1"/>
          </p:cNvSpPr>
          <p:nvPr/>
        </p:nvSpPr>
        <p:spPr bwMode="auto">
          <a:xfrm>
            <a:off x="1425178" y="1453754"/>
            <a:ext cx="6348413" cy="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350">
              <a:solidFill>
                <a:srgbClr val="000000"/>
              </a:solidFill>
            </a:endParaRPr>
          </a:p>
        </p:txBody>
      </p:sp>
      <p:sp>
        <p:nvSpPr>
          <p:cNvPr id="34820" name="Text Box 3"/>
          <p:cNvSpPr txBox="1">
            <a:spLocks noChangeArrowheads="1"/>
          </p:cNvSpPr>
          <p:nvPr/>
        </p:nvSpPr>
        <p:spPr bwMode="auto">
          <a:xfrm>
            <a:off x="1439466" y="998935"/>
            <a:ext cx="6105525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ru-RU" altLang="ru-RU" sz="2250" b="1">
                <a:solidFill>
                  <a:srgbClr val="000000"/>
                </a:solidFill>
              </a:rPr>
              <a:t>Примеры:</a:t>
            </a:r>
          </a:p>
        </p:txBody>
      </p:sp>
      <p:sp>
        <p:nvSpPr>
          <p:cNvPr id="34821" name="Rectangle 4"/>
          <p:cNvSpPr>
            <a:spLocks noChangeArrowheads="1"/>
          </p:cNvSpPr>
          <p:nvPr/>
        </p:nvSpPr>
        <p:spPr bwMode="auto">
          <a:xfrm>
            <a:off x="1170385" y="1697831"/>
            <a:ext cx="2057679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3300" b="1">
                <a:solidFill>
                  <a:srgbClr val="000000"/>
                </a:solidFill>
              </a:rPr>
              <a:t>101011</a:t>
            </a:r>
            <a:r>
              <a:rPr lang="ru-RU" altLang="ru-RU" sz="3300" b="1" baseline="-25000">
                <a:solidFill>
                  <a:srgbClr val="000000"/>
                </a:solidFill>
              </a:rPr>
              <a:t>2 </a:t>
            </a:r>
            <a:r>
              <a:rPr lang="ru-RU" altLang="ru-RU" sz="3300" b="1">
                <a:solidFill>
                  <a:srgbClr val="000000"/>
                </a:solidFill>
              </a:rPr>
              <a:t>=</a:t>
            </a:r>
          </a:p>
        </p:txBody>
      </p:sp>
      <p:sp>
        <p:nvSpPr>
          <p:cNvPr id="34822" name="Rectangle 6"/>
          <p:cNvSpPr>
            <a:spLocks noChangeArrowheads="1"/>
          </p:cNvSpPr>
          <p:nvPr/>
        </p:nvSpPr>
        <p:spPr bwMode="auto">
          <a:xfrm>
            <a:off x="1250158" y="3321844"/>
            <a:ext cx="2034339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3300" b="1">
                <a:solidFill>
                  <a:srgbClr val="000000"/>
                </a:solidFill>
              </a:rPr>
              <a:t>110110</a:t>
            </a:r>
            <a:r>
              <a:rPr lang="ru-RU" altLang="ru-RU" sz="3300" b="1" baseline="-25000">
                <a:solidFill>
                  <a:srgbClr val="000000"/>
                </a:solidFill>
              </a:rPr>
              <a:t>2 </a:t>
            </a:r>
            <a:r>
              <a:rPr lang="ru-RU" altLang="ru-RU" sz="3300" b="1">
                <a:solidFill>
                  <a:srgbClr val="000000"/>
                </a:solidFill>
              </a:rPr>
              <a:t>=</a:t>
            </a:r>
          </a:p>
        </p:txBody>
      </p:sp>
      <p:grpSp>
        <p:nvGrpSpPr>
          <p:cNvPr id="5" name="Группа 4"/>
          <p:cNvGrpSpPr>
            <a:grpSpLocks/>
          </p:cNvGrpSpPr>
          <p:nvPr/>
        </p:nvGrpSpPr>
        <p:grpSpPr bwMode="auto">
          <a:xfrm>
            <a:off x="3201592" y="1533526"/>
            <a:ext cx="4539853" cy="1288256"/>
            <a:chOff x="3236864" y="1068387"/>
            <a:chExt cx="5638800" cy="1123951"/>
          </a:xfrm>
        </p:grpSpPr>
        <p:pic>
          <p:nvPicPr>
            <p:cNvPr id="34829" name="Рисунок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6864" y="1125538"/>
              <a:ext cx="5638800" cy="1066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830" name="TextBox 3"/>
            <p:cNvSpPr txBox="1">
              <a:spLocks noChangeArrowheads="1"/>
            </p:cNvSpPr>
            <p:nvPr/>
          </p:nvSpPr>
          <p:spPr bwMode="auto">
            <a:xfrm>
              <a:off x="3239172" y="1068387"/>
              <a:ext cx="1167767" cy="181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ru-RU" altLang="ru-RU" sz="750">
                  <a:solidFill>
                    <a:srgbClr val="FF0000"/>
                  </a:solidFill>
                </a:rPr>
                <a:t>5 4 3 2 1 0</a:t>
              </a:r>
            </a:p>
          </p:txBody>
        </p:sp>
      </p:grpSp>
      <p:grpSp>
        <p:nvGrpSpPr>
          <p:cNvPr id="8" name="Группа 7"/>
          <p:cNvGrpSpPr>
            <a:grpSpLocks/>
          </p:cNvGrpSpPr>
          <p:nvPr/>
        </p:nvGrpSpPr>
        <p:grpSpPr bwMode="auto">
          <a:xfrm>
            <a:off x="3183733" y="3169445"/>
            <a:ext cx="4717256" cy="1460897"/>
            <a:chOff x="3146479" y="2901950"/>
            <a:chExt cx="5676900" cy="1114425"/>
          </a:xfrm>
        </p:grpSpPr>
        <p:pic>
          <p:nvPicPr>
            <p:cNvPr id="34827" name="Рисунок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6479" y="2901950"/>
              <a:ext cx="5676900" cy="1114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28" name="Рисунок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7844" y="2907901"/>
              <a:ext cx="1170533" cy="274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13" y="2344342"/>
            <a:ext cx="677466" cy="686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13" y="4093369"/>
            <a:ext cx="677466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449165" y="-6120"/>
            <a:ext cx="1694835" cy="117053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4589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13" indent="-214313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57250" indent="-171450"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BE1557F-34A6-4912-80F2-0359E9680BE0}" type="slidenum">
              <a:rPr lang="ru-RU" altLang="ru-RU" sz="135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76</a:t>
            </a:fld>
            <a:endParaRPr lang="ru-RU" altLang="ru-RU" sz="1350">
              <a:solidFill>
                <a:srgbClr val="000000"/>
              </a:solidFill>
            </a:endParaRPr>
          </a:p>
        </p:txBody>
      </p:sp>
      <p:sp>
        <p:nvSpPr>
          <p:cNvPr id="30723" name="Line 2"/>
          <p:cNvSpPr>
            <a:spLocks noChangeShapeType="1"/>
          </p:cNvSpPr>
          <p:nvPr/>
        </p:nvSpPr>
        <p:spPr bwMode="auto">
          <a:xfrm>
            <a:off x="1425178" y="1453754"/>
            <a:ext cx="6348413" cy="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350">
              <a:solidFill>
                <a:srgbClr val="000000"/>
              </a:solidFill>
            </a:endParaRPr>
          </a:p>
        </p:txBody>
      </p:sp>
      <p:sp>
        <p:nvSpPr>
          <p:cNvPr id="30724" name="Text Box 3"/>
          <p:cNvSpPr txBox="1">
            <a:spLocks noChangeArrowheads="1"/>
          </p:cNvSpPr>
          <p:nvPr/>
        </p:nvSpPr>
        <p:spPr bwMode="auto">
          <a:xfrm>
            <a:off x="1439466" y="998935"/>
            <a:ext cx="6105525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ru-RU" altLang="ru-RU" sz="2250" b="1">
                <a:solidFill>
                  <a:srgbClr val="000000"/>
                </a:solidFill>
              </a:rPr>
              <a:t>Перевод целых чисел</a:t>
            </a:r>
          </a:p>
        </p:txBody>
      </p:sp>
      <p:sp>
        <p:nvSpPr>
          <p:cNvPr id="30725" name="Rectangle 6"/>
          <p:cNvSpPr>
            <a:spLocks noChangeArrowheads="1"/>
          </p:cNvSpPr>
          <p:nvPr/>
        </p:nvSpPr>
        <p:spPr bwMode="auto">
          <a:xfrm>
            <a:off x="1439467" y="1508522"/>
            <a:ext cx="925253" cy="369332"/>
          </a:xfrm>
          <a:prstGeom prst="rect">
            <a:avLst/>
          </a:prstGeom>
          <a:solidFill>
            <a:srgbClr val="DDDDDD"/>
          </a:solidFill>
          <a:ln>
            <a:noFill/>
          </a:ln>
          <a:effectLst>
            <a:outerShdw dist="53882" dir="2700000" algn="ctr" rotWithShape="0">
              <a:schemeClr val="tx2"/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800" b="1">
                <a:solidFill>
                  <a:srgbClr val="333399"/>
                </a:solidFill>
              </a:rPr>
              <a:t>10 </a:t>
            </a:r>
            <a:r>
              <a:rPr lang="ru-RU" altLang="ru-RU" sz="1800" b="1">
                <a:solidFill>
                  <a:srgbClr val="333399"/>
                </a:solidFill>
                <a:sym typeface="Symbol" panose="05050102010706020507" pitchFamily="18" charset="2"/>
              </a:rPr>
              <a:t> </a:t>
            </a:r>
            <a:r>
              <a:rPr lang="ru-RU" altLang="ru-RU" sz="1800" b="1">
                <a:solidFill>
                  <a:srgbClr val="333399"/>
                </a:solidFill>
              </a:rPr>
              <a:t>2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655094" y="1944291"/>
          <a:ext cx="4572000" cy="5638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"/>
                <a:gridCol w="914400"/>
                <a:gridCol w="914400"/>
                <a:gridCol w="914400"/>
                <a:gridCol w="914400"/>
              </a:tblGrid>
              <a:tr h="278011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FF0000"/>
                          </a:solidFill>
                        </a:rPr>
                        <a:t>19</a:t>
                      </a:r>
                      <a:endParaRPr lang="ru-RU" sz="1400" b="1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75" marB="342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</a:rPr>
                        <a:t>9</a:t>
                      </a:r>
                      <a:endParaRPr lang="ru-RU" sz="1400" b="0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75" marB="342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</a:rPr>
                        <a:t>4</a:t>
                      </a:r>
                      <a:endParaRPr lang="ru-RU" sz="1400" b="0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75" marB="342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ru-RU" sz="1400" b="0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75" marB="342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ru-RU" sz="1400" b="0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75" marB="34275"/>
                </a:tc>
              </a:tr>
              <a:tr h="27801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</a:t>
                      </a:r>
                      <a:endParaRPr lang="ru-RU" sz="1400" dirty="0"/>
                    </a:p>
                  </a:txBody>
                  <a:tcPr marL="68580" marR="68580" marT="34275" marB="342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</a:t>
                      </a:r>
                      <a:endParaRPr lang="ru-RU" sz="1400" dirty="0"/>
                    </a:p>
                  </a:txBody>
                  <a:tcPr marL="68580" marR="68580" marT="34275" marB="342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0</a:t>
                      </a:r>
                      <a:endParaRPr lang="ru-RU" sz="1400" dirty="0"/>
                    </a:p>
                  </a:txBody>
                  <a:tcPr marL="68580" marR="68580" marT="34275" marB="342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0</a:t>
                      </a:r>
                      <a:endParaRPr lang="ru-RU" sz="1400" dirty="0"/>
                    </a:p>
                  </a:txBody>
                  <a:tcPr marL="68580" marR="68580" marT="34275" marB="342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</a:t>
                      </a:r>
                      <a:endParaRPr lang="ru-RU" sz="1400" dirty="0"/>
                    </a:p>
                  </a:txBody>
                  <a:tcPr marL="68580" marR="68580" marT="34275" marB="34275"/>
                </a:tc>
              </a:tr>
            </a:tbl>
          </a:graphicData>
        </a:graphic>
      </p:graphicFrame>
      <p:cxnSp>
        <p:nvCxnSpPr>
          <p:cNvPr id="6" name="Прямая со стрелкой 5"/>
          <p:cNvCxnSpPr/>
          <p:nvPr/>
        </p:nvCxnSpPr>
        <p:spPr>
          <a:xfrm flipH="1">
            <a:off x="3249216" y="2672954"/>
            <a:ext cx="3618309" cy="0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47" name="TextBox 9"/>
          <p:cNvSpPr txBox="1">
            <a:spLocks noChangeArrowheads="1"/>
          </p:cNvSpPr>
          <p:nvPr/>
        </p:nvSpPr>
        <p:spPr bwMode="auto">
          <a:xfrm>
            <a:off x="3762375" y="3030142"/>
            <a:ext cx="1863329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350">
                <a:solidFill>
                  <a:srgbClr val="000000"/>
                </a:solidFill>
              </a:rPr>
              <a:t>ОТВЕТ: 19</a:t>
            </a:r>
            <a:r>
              <a:rPr lang="ru-RU" altLang="ru-RU" sz="1350" baseline="-25000">
                <a:solidFill>
                  <a:srgbClr val="000000"/>
                </a:solidFill>
              </a:rPr>
              <a:t>10</a:t>
            </a:r>
            <a:r>
              <a:rPr lang="ru-RU" altLang="ru-RU" sz="1350">
                <a:solidFill>
                  <a:srgbClr val="000000"/>
                </a:solidFill>
              </a:rPr>
              <a:t> = </a:t>
            </a:r>
            <a:r>
              <a:rPr lang="ru-RU" altLang="ru-RU" sz="1350" b="1">
                <a:solidFill>
                  <a:srgbClr val="000000"/>
                </a:solidFill>
              </a:rPr>
              <a:t>10011</a:t>
            </a:r>
            <a:r>
              <a:rPr lang="ru-RU" altLang="ru-RU" sz="1350" baseline="-2500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30748" name="TextBox 11"/>
          <p:cNvSpPr txBox="1">
            <a:spLocks noChangeArrowheads="1"/>
          </p:cNvSpPr>
          <p:nvPr/>
        </p:nvSpPr>
        <p:spPr bwMode="auto">
          <a:xfrm>
            <a:off x="1682354" y="3618310"/>
            <a:ext cx="2809875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350">
                <a:solidFill>
                  <a:srgbClr val="000000"/>
                </a:solidFill>
              </a:rPr>
              <a:t>Самостоятельно: 33</a:t>
            </a:r>
            <a:r>
              <a:rPr lang="ru-RU" altLang="ru-RU" sz="1350" baseline="-25000">
                <a:solidFill>
                  <a:srgbClr val="000000"/>
                </a:solidFill>
              </a:rPr>
              <a:t>10</a:t>
            </a:r>
            <a:r>
              <a:rPr lang="ru-RU" altLang="ru-RU" sz="1350">
                <a:solidFill>
                  <a:srgbClr val="000000"/>
                </a:solidFill>
              </a:rPr>
              <a:t> = Х</a:t>
            </a:r>
            <a:r>
              <a:rPr lang="ru-RU" altLang="ru-RU" sz="1350" baseline="-25000">
                <a:solidFill>
                  <a:srgbClr val="000000"/>
                </a:solidFill>
              </a:rPr>
              <a:t>2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480" y="5197079"/>
            <a:ext cx="67270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881" y="4027886"/>
            <a:ext cx="5157788" cy="1507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449165" y="-10462"/>
            <a:ext cx="1694835" cy="117053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79256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13" indent="-214313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57250" indent="-171450"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2C10C35-A67E-4D7C-9C20-852356F9FF98}" type="slidenum">
              <a:rPr lang="ru-RU" altLang="ru-RU" sz="135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77</a:t>
            </a:fld>
            <a:endParaRPr lang="ru-RU" altLang="ru-RU" sz="1350">
              <a:solidFill>
                <a:srgbClr val="000000"/>
              </a:solidFill>
            </a:endParaRPr>
          </a:p>
        </p:txBody>
      </p:sp>
      <p:sp>
        <p:nvSpPr>
          <p:cNvPr id="56323" name="Line 2"/>
          <p:cNvSpPr>
            <a:spLocks noChangeShapeType="1"/>
          </p:cNvSpPr>
          <p:nvPr/>
        </p:nvSpPr>
        <p:spPr bwMode="auto">
          <a:xfrm>
            <a:off x="1425178" y="1453754"/>
            <a:ext cx="6348413" cy="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350">
              <a:solidFill>
                <a:srgbClr val="000000"/>
              </a:solidFill>
            </a:endParaRPr>
          </a:p>
        </p:txBody>
      </p:sp>
      <p:sp>
        <p:nvSpPr>
          <p:cNvPr id="56324" name="Text Box 3"/>
          <p:cNvSpPr txBox="1">
            <a:spLocks noChangeArrowheads="1"/>
          </p:cNvSpPr>
          <p:nvPr/>
        </p:nvSpPr>
        <p:spPr bwMode="auto">
          <a:xfrm>
            <a:off x="1439466" y="998935"/>
            <a:ext cx="6105525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ru-RU" altLang="ru-RU" sz="2250" b="1">
                <a:solidFill>
                  <a:srgbClr val="000000"/>
                </a:solidFill>
              </a:rPr>
              <a:t>Восьмеричная система</a:t>
            </a:r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1439467" y="1484710"/>
            <a:ext cx="3775329" cy="840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lnSpc>
                <a:spcPct val="125000"/>
              </a:lnSpc>
              <a:spcAft>
                <a:spcPct val="0"/>
              </a:spcAft>
              <a:buFont typeface="Wingdings" panose="05000000000000000000" pitchFamily="2" charset="2"/>
              <a:buNone/>
            </a:pPr>
            <a:r>
              <a:rPr lang="ru-RU" altLang="ru-RU" sz="1800" b="1">
                <a:solidFill>
                  <a:srgbClr val="000000"/>
                </a:solidFill>
              </a:rPr>
              <a:t>Основание</a:t>
            </a:r>
            <a:r>
              <a:rPr lang="ru-RU" altLang="ru-RU" sz="1800">
                <a:solidFill>
                  <a:srgbClr val="000000"/>
                </a:solidFill>
              </a:rPr>
              <a:t> (количество цифр): </a:t>
            </a:r>
            <a:r>
              <a:rPr lang="en-US" altLang="ru-RU" sz="1800" b="1">
                <a:solidFill>
                  <a:srgbClr val="000000"/>
                </a:solidFill>
              </a:rPr>
              <a:t>8</a:t>
            </a:r>
            <a:endParaRPr lang="ru-RU" altLang="ru-RU" sz="1800" b="1">
              <a:solidFill>
                <a:srgbClr val="000000"/>
              </a:solidFill>
            </a:endParaRPr>
          </a:p>
          <a:p>
            <a:pPr eaLnBrk="0" fontAlgn="base" hangingPunct="0">
              <a:lnSpc>
                <a:spcPct val="125000"/>
              </a:lnSpc>
              <a:spcAft>
                <a:spcPct val="0"/>
              </a:spcAft>
              <a:buFont typeface="Wingdings" panose="05000000000000000000" pitchFamily="2" charset="2"/>
              <a:buNone/>
            </a:pPr>
            <a:r>
              <a:rPr lang="ru-RU" altLang="ru-RU" sz="1800" b="1">
                <a:solidFill>
                  <a:srgbClr val="000000"/>
                </a:solidFill>
              </a:rPr>
              <a:t>Алфавит: </a:t>
            </a:r>
            <a:r>
              <a:rPr lang="en-US" altLang="ru-RU" sz="1800">
                <a:solidFill>
                  <a:srgbClr val="000000"/>
                </a:solidFill>
              </a:rPr>
              <a:t>0, 1</a:t>
            </a:r>
            <a:r>
              <a:rPr lang="ru-RU" altLang="ru-RU" sz="1800">
                <a:solidFill>
                  <a:srgbClr val="000000"/>
                </a:solidFill>
              </a:rPr>
              <a:t>, 2</a:t>
            </a:r>
            <a:r>
              <a:rPr lang="en-US" altLang="ru-RU" sz="1800">
                <a:solidFill>
                  <a:srgbClr val="000000"/>
                </a:solidFill>
              </a:rPr>
              <a:t>, 3, 4, 5, 6, 7</a:t>
            </a:r>
            <a:endParaRPr lang="ru-RU" altLang="ru-RU" sz="1800">
              <a:solidFill>
                <a:srgbClr val="000000"/>
              </a:solidFill>
            </a:endParaRPr>
          </a:p>
        </p:txBody>
      </p:sp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1547813" y="2402681"/>
            <a:ext cx="925253" cy="369332"/>
          </a:xfrm>
          <a:prstGeom prst="rect">
            <a:avLst/>
          </a:prstGeom>
          <a:solidFill>
            <a:srgbClr val="DDDDDD"/>
          </a:solidFill>
          <a:ln>
            <a:noFill/>
          </a:ln>
          <a:effectLst>
            <a:outerShdw dist="53882" dir="2700000" algn="ctr" rotWithShape="0">
              <a:schemeClr val="tx2"/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800" b="1">
                <a:solidFill>
                  <a:srgbClr val="333399"/>
                </a:solidFill>
              </a:rPr>
              <a:t>10 </a:t>
            </a:r>
            <a:r>
              <a:rPr lang="ru-RU" altLang="ru-RU" sz="1800" b="1">
                <a:solidFill>
                  <a:srgbClr val="333399"/>
                </a:solidFill>
                <a:sym typeface="Symbol" panose="05050102010706020507" pitchFamily="18" charset="2"/>
              </a:rPr>
              <a:t> </a:t>
            </a:r>
            <a:r>
              <a:rPr lang="ru-RU" altLang="ru-RU" sz="1800" b="1">
                <a:solidFill>
                  <a:srgbClr val="333399"/>
                </a:solidFill>
              </a:rPr>
              <a:t>8</a:t>
            </a:r>
          </a:p>
        </p:txBody>
      </p:sp>
      <p:sp>
        <p:nvSpPr>
          <p:cNvPr id="44038" name="Rectangle 6"/>
          <p:cNvSpPr>
            <a:spLocks noChangeArrowheads="1"/>
          </p:cNvSpPr>
          <p:nvPr/>
        </p:nvSpPr>
        <p:spPr bwMode="auto">
          <a:xfrm>
            <a:off x="1601392" y="4185047"/>
            <a:ext cx="925253" cy="369332"/>
          </a:xfrm>
          <a:prstGeom prst="rect">
            <a:avLst/>
          </a:prstGeom>
          <a:solidFill>
            <a:srgbClr val="DDDDDD"/>
          </a:solidFill>
          <a:ln>
            <a:noFill/>
          </a:ln>
          <a:effectLst>
            <a:outerShdw dist="53882" dir="2700000" algn="ctr" rotWithShape="0">
              <a:schemeClr val="tx2"/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800" b="1">
                <a:solidFill>
                  <a:srgbClr val="333399"/>
                </a:solidFill>
              </a:rPr>
              <a:t>8 </a:t>
            </a:r>
            <a:r>
              <a:rPr lang="ru-RU" altLang="ru-RU" sz="1800" b="1">
                <a:solidFill>
                  <a:srgbClr val="333399"/>
                </a:solidFill>
                <a:sym typeface="Symbol" panose="05050102010706020507" pitchFamily="18" charset="2"/>
              </a:rPr>
              <a:t> </a:t>
            </a:r>
            <a:r>
              <a:rPr lang="ru-RU" altLang="ru-RU" sz="1800" b="1">
                <a:solidFill>
                  <a:srgbClr val="333399"/>
                </a:solidFill>
              </a:rPr>
              <a:t>10</a:t>
            </a:r>
          </a:p>
        </p:txBody>
      </p:sp>
      <p:sp>
        <p:nvSpPr>
          <p:cNvPr id="44039" name="Rectangle 7"/>
          <p:cNvSpPr>
            <a:spLocks noChangeArrowheads="1"/>
          </p:cNvSpPr>
          <p:nvPr/>
        </p:nvSpPr>
        <p:spPr bwMode="auto">
          <a:xfrm>
            <a:off x="2736057" y="2430066"/>
            <a:ext cx="5693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800">
                <a:solidFill>
                  <a:srgbClr val="000000"/>
                </a:solidFill>
              </a:rPr>
              <a:t>100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2844404" y="2457450"/>
            <a:ext cx="971550" cy="885825"/>
            <a:chOff x="1429" y="1344"/>
            <a:chExt cx="816" cy="744"/>
          </a:xfrm>
        </p:grpSpPr>
        <p:grpSp>
          <p:nvGrpSpPr>
            <p:cNvPr id="56357" name="Group 9"/>
            <p:cNvGrpSpPr>
              <a:grpSpLocks/>
            </p:cNvGrpSpPr>
            <p:nvPr/>
          </p:nvGrpSpPr>
          <p:grpSpPr bwMode="auto">
            <a:xfrm>
              <a:off x="1791" y="1344"/>
              <a:ext cx="454" cy="499"/>
              <a:chOff x="1791" y="1344"/>
              <a:chExt cx="454" cy="499"/>
            </a:xfrm>
          </p:grpSpPr>
          <p:grpSp>
            <p:nvGrpSpPr>
              <p:cNvPr id="56362" name="Group 10"/>
              <p:cNvGrpSpPr>
                <a:grpSpLocks/>
              </p:cNvGrpSpPr>
              <p:nvPr/>
            </p:nvGrpSpPr>
            <p:grpSpPr bwMode="auto">
              <a:xfrm>
                <a:off x="1791" y="1389"/>
                <a:ext cx="454" cy="454"/>
                <a:chOff x="1791" y="1389"/>
                <a:chExt cx="454" cy="454"/>
              </a:xfrm>
            </p:grpSpPr>
            <p:sp>
              <p:nvSpPr>
                <p:cNvPr id="56364" name="Line 11"/>
                <p:cNvSpPr>
                  <a:spLocks noChangeShapeType="1"/>
                </p:cNvSpPr>
                <p:nvPr/>
              </p:nvSpPr>
              <p:spPr bwMode="auto">
                <a:xfrm>
                  <a:off x="1791" y="1389"/>
                  <a:ext cx="0" cy="45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6365" name="Line 12"/>
                <p:cNvSpPr>
                  <a:spLocks noChangeShapeType="1"/>
                </p:cNvSpPr>
                <p:nvPr/>
              </p:nvSpPr>
              <p:spPr bwMode="auto">
                <a:xfrm rot="-5400000">
                  <a:off x="2018" y="1389"/>
                  <a:ext cx="0" cy="45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135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56363" name="Rectangle 13"/>
              <p:cNvSpPr>
                <a:spLocks noChangeArrowheads="1"/>
              </p:cNvSpPr>
              <p:nvPr/>
            </p:nvSpPr>
            <p:spPr bwMode="auto">
              <a:xfrm>
                <a:off x="1837" y="1344"/>
                <a:ext cx="263" cy="3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ru-RU" altLang="ru-RU" sz="1800">
                    <a:solidFill>
                      <a:srgbClr val="000000"/>
                    </a:solidFill>
                  </a:rPr>
                  <a:t>8</a:t>
                </a:r>
              </a:p>
            </p:txBody>
          </p:sp>
        </p:grpSp>
        <p:sp>
          <p:nvSpPr>
            <p:cNvPr id="56358" name="Rectangle 14"/>
            <p:cNvSpPr>
              <a:spLocks noChangeArrowheads="1"/>
            </p:cNvSpPr>
            <p:nvPr/>
          </p:nvSpPr>
          <p:spPr bwMode="auto">
            <a:xfrm>
              <a:off x="1837" y="1616"/>
              <a:ext cx="371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ru-RU" altLang="ru-RU" sz="1800">
                  <a:solidFill>
                    <a:srgbClr val="000000"/>
                  </a:solidFill>
                </a:rPr>
                <a:t>12</a:t>
              </a:r>
            </a:p>
          </p:txBody>
        </p:sp>
        <p:sp>
          <p:nvSpPr>
            <p:cNvPr id="56359" name="Rectangle 15"/>
            <p:cNvSpPr>
              <a:spLocks noChangeArrowheads="1"/>
            </p:cNvSpPr>
            <p:nvPr/>
          </p:nvSpPr>
          <p:spPr bwMode="auto">
            <a:xfrm>
              <a:off x="1429" y="1525"/>
              <a:ext cx="371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ru-RU" altLang="ru-RU" sz="1800">
                  <a:solidFill>
                    <a:srgbClr val="000000"/>
                  </a:solidFill>
                </a:rPr>
                <a:t>96</a:t>
              </a:r>
            </a:p>
          </p:txBody>
        </p:sp>
        <p:sp>
          <p:nvSpPr>
            <p:cNvPr id="56360" name="Line 16"/>
            <p:cNvSpPr>
              <a:spLocks noChangeShapeType="1"/>
            </p:cNvSpPr>
            <p:nvPr/>
          </p:nvSpPr>
          <p:spPr bwMode="auto">
            <a:xfrm>
              <a:off x="1474" y="1797"/>
              <a:ext cx="27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srgbClr val="000000"/>
                </a:solidFill>
              </a:endParaRPr>
            </a:p>
          </p:txBody>
        </p:sp>
        <p:sp>
          <p:nvSpPr>
            <p:cNvPr id="56361" name="Rectangle 17"/>
            <p:cNvSpPr>
              <a:spLocks noChangeArrowheads="1"/>
            </p:cNvSpPr>
            <p:nvPr/>
          </p:nvSpPr>
          <p:spPr bwMode="auto">
            <a:xfrm>
              <a:off x="1519" y="1842"/>
              <a:ext cx="175" cy="246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>
              <a:outerShdw dist="35921" dir="2700000" algn="ctr" rotWithShape="0">
                <a:schemeClr val="tx2"/>
              </a:outerShdw>
            </a:effectLst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0500" tIns="8100" rIns="40500" bIns="810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ru-RU" altLang="ru-RU" sz="1800">
                  <a:solidFill>
                    <a:srgbClr val="000000"/>
                  </a:solidFill>
                </a:rPr>
                <a:t>4</a:t>
              </a:r>
            </a:p>
          </p:txBody>
        </p:sp>
      </p:grpSp>
      <p:grpSp>
        <p:nvGrpSpPr>
          <p:cNvPr id="5" name="Group 67"/>
          <p:cNvGrpSpPr>
            <a:grpSpLocks/>
          </p:cNvGrpSpPr>
          <p:nvPr/>
        </p:nvGrpSpPr>
        <p:grpSpPr bwMode="auto">
          <a:xfrm>
            <a:off x="3275410" y="2781299"/>
            <a:ext cx="971550" cy="887016"/>
            <a:chOff x="1791" y="1616"/>
            <a:chExt cx="816" cy="745"/>
          </a:xfrm>
        </p:grpSpPr>
        <p:grpSp>
          <p:nvGrpSpPr>
            <p:cNvPr id="56348" name="Group 19"/>
            <p:cNvGrpSpPr>
              <a:grpSpLocks/>
            </p:cNvGrpSpPr>
            <p:nvPr/>
          </p:nvGrpSpPr>
          <p:grpSpPr bwMode="auto">
            <a:xfrm>
              <a:off x="2153" y="1616"/>
              <a:ext cx="454" cy="499"/>
              <a:chOff x="1791" y="1344"/>
              <a:chExt cx="454" cy="499"/>
            </a:xfrm>
          </p:grpSpPr>
          <p:grpSp>
            <p:nvGrpSpPr>
              <p:cNvPr id="56353" name="Group 20"/>
              <p:cNvGrpSpPr>
                <a:grpSpLocks/>
              </p:cNvGrpSpPr>
              <p:nvPr/>
            </p:nvGrpSpPr>
            <p:grpSpPr bwMode="auto">
              <a:xfrm>
                <a:off x="1791" y="1389"/>
                <a:ext cx="454" cy="454"/>
                <a:chOff x="1791" y="1389"/>
                <a:chExt cx="454" cy="454"/>
              </a:xfrm>
            </p:grpSpPr>
            <p:sp>
              <p:nvSpPr>
                <p:cNvPr id="56355" name="Line 21"/>
                <p:cNvSpPr>
                  <a:spLocks noChangeShapeType="1"/>
                </p:cNvSpPr>
                <p:nvPr/>
              </p:nvSpPr>
              <p:spPr bwMode="auto">
                <a:xfrm>
                  <a:off x="1791" y="1389"/>
                  <a:ext cx="0" cy="45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6356" name="Line 22"/>
                <p:cNvSpPr>
                  <a:spLocks noChangeShapeType="1"/>
                </p:cNvSpPr>
                <p:nvPr/>
              </p:nvSpPr>
              <p:spPr bwMode="auto">
                <a:xfrm rot="-5400000">
                  <a:off x="2018" y="1389"/>
                  <a:ext cx="0" cy="45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135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56354" name="Rectangle 23"/>
              <p:cNvSpPr>
                <a:spLocks noChangeArrowheads="1"/>
              </p:cNvSpPr>
              <p:nvPr/>
            </p:nvSpPr>
            <p:spPr bwMode="auto">
              <a:xfrm>
                <a:off x="1837" y="1344"/>
                <a:ext cx="263" cy="3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ru-RU" altLang="ru-RU" sz="1800">
                    <a:solidFill>
                      <a:srgbClr val="000000"/>
                    </a:solidFill>
                  </a:rPr>
                  <a:t>8</a:t>
                </a:r>
              </a:p>
            </p:txBody>
          </p:sp>
        </p:grpSp>
        <p:sp>
          <p:nvSpPr>
            <p:cNvPr id="56349" name="Rectangle 24"/>
            <p:cNvSpPr>
              <a:spLocks noChangeArrowheads="1"/>
            </p:cNvSpPr>
            <p:nvPr/>
          </p:nvSpPr>
          <p:spPr bwMode="auto">
            <a:xfrm>
              <a:off x="2199" y="1888"/>
              <a:ext cx="263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ru-RU" altLang="ru-RU" sz="1800">
                  <a:solidFill>
                    <a:srgbClr val="000000"/>
                  </a:solidFill>
                </a:rPr>
                <a:t>1</a:t>
              </a:r>
            </a:p>
          </p:txBody>
        </p:sp>
        <p:sp>
          <p:nvSpPr>
            <p:cNvPr id="56350" name="Rectangle 25"/>
            <p:cNvSpPr>
              <a:spLocks noChangeArrowheads="1"/>
            </p:cNvSpPr>
            <p:nvPr/>
          </p:nvSpPr>
          <p:spPr bwMode="auto">
            <a:xfrm>
              <a:off x="1791" y="1797"/>
              <a:ext cx="424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ru-RU" altLang="ru-RU" sz="1800">
                  <a:solidFill>
                    <a:srgbClr val="000000"/>
                  </a:solidFill>
                </a:rPr>
                <a:t>   8</a:t>
              </a:r>
            </a:p>
          </p:txBody>
        </p:sp>
        <p:sp>
          <p:nvSpPr>
            <p:cNvPr id="56351" name="Line 26"/>
            <p:cNvSpPr>
              <a:spLocks noChangeShapeType="1"/>
            </p:cNvSpPr>
            <p:nvPr/>
          </p:nvSpPr>
          <p:spPr bwMode="auto">
            <a:xfrm>
              <a:off x="1836" y="2069"/>
              <a:ext cx="27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srgbClr val="000000"/>
                </a:solidFill>
              </a:endParaRPr>
            </a:p>
          </p:txBody>
        </p:sp>
        <p:sp>
          <p:nvSpPr>
            <p:cNvPr id="56352" name="Rectangle 27"/>
            <p:cNvSpPr>
              <a:spLocks noChangeArrowheads="1"/>
            </p:cNvSpPr>
            <p:nvPr/>
          </p:nvSpPr>
          <p:spPr bwMode="auto">
            <a:xfrm>
              <a:off x="1950" y="2115"/>
              <a:ext cx="175" cy="246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>
              <a:outerShdw dist="35921" dir="2700000" algn="ctr" rotWithShape="0">
                <a:schemeClr val="tx2"/>
              </a:outerShdw>
            </a:effectLst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0500" tIns="8100" rIns="40500" bIns="810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ru-RU" altLang="ru-RU" sz="1800">
                  <a:solidFill>
                    <a:srgbClr val="000000"/>
                  </a:solidFill>
                </a:rPr>
                <a:t>4</a:t>
              </a:r>
            </a:p>
          </p:txBody>
        </p:sp>
      </p:grpSp>
      <p:grpSp>
        <p:nvGrpSpPr>
          <p:cNvPr id="8" name="Group 48"/>
          <p:cNvGrpSpPr>
            <a:grpSpLocks/>
          </p:cNvGrpSpPr>
          <p:nvPr/>
        </p:nvGrpSpPr>
        <p:grpSpPr bwMode="auto">
          <a:xfrm>
            <a:off x="3707606" y="3105150"/>
            <a:ext cx="971550" cy="885825"/>
            <a:chOff x="1429" y="1344"/>
            <a:chExt cx="816" cy="744"/>
          </a:xfrm>
        </p:grpSpPr>
        <p:grpSp>
          <p:nvGrpSpPr>
            <p:cNvPr id="56339" name="Group 49"/>
            <p:cNvGrpSpPr>
              <a:grpSpLocks/>
            </p:cNvGrpSpPr>
            <p:nvPr/>
          </p:nvGrpSpPr>
          <p:grpSpPr bwMode="auto">
            <a:xfrm>
              <a:off x="1791" y="1344"/>
              <a:ext cx="454" cy="499"/>
              <a:chOff x="1791" y="1344"/>
              <a:chExt cx="454" cy="499"/>
            </a:xfrm>
          </p:grpSpPr>
          <p:grpSp>
            <p:nvGrpSpPr>
              <p:cNvPr id="56344" name="Group 50"/>
              <p:cNvGrpSpPr>
                <a:grpSpLocks/>
              </p:cNvGrpSpPr>
              <p:nvPr/>
            </p:nvGrpSpPr>
            <p:grpSpPr bwMode="auto">
              <a:xfrm>
                <a:off x="1791" y="1389"/>
                <a:ext cx="454" cy="454"/>
                <a:chOff x="1791" y="1389"/>
                <a:chExt cx="454" cy="454"/>
              </a:xfrm>
            </p:grpSpPr>
            <p:sp>
              <p:nvSpPr>
                <p:cNvPr id="56346" name="Line 51"/>
                <p:cNvSpPr>
                  <a:spLocks noChangeShapeType="1"/>
                </p:cNvSpPr>
                <p:nvPr/>
              </p:nvSpPr>
              <p:spPr bwMode="auto">
                <a:xfrm>
                  <a:off x="1791" y="1389"/>
                  <a:ext cx="0" cy="45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6347" name="Line 52"/>
                <p:cNvSpPr>
                  <a:spLocks noChangeShapeType="1"/>
                </p:cNvSpPr>
                <p:nvPr/>
              </p:nvSpPr>
              <p:spPr bwMode="auto">
                <a:xfrm rot="-5400000">
                  <a:off x="2018" y="1389"/>
                  <a:ext cx="0" cy="45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135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56345" name="Rectangle 53"/>
              <p:cNvSpPr>
                <a:spLocks noChangeArrowheads="1"/>
              </p:cNvSpPr>
              <p:nvPr/>
            </p:nvSpPr>
            <p:spPr bwMode="auto">
              <a:xfrm>
                <a:off x="1837" y="1344"/>
                <a:ext cx="263" cy="3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ru-RU" altLang="ru-RU" sz="1800">
                    <a:solidFill>
                      <a:srgbClr val="000000"/>
                    </a:solidFill>
                  </a:rPr>
                  <a:t>8</a:t>
                </a:r>
              </a:p>
            </p:txBody>
          </p:sp>
        </p:grpSp>
        <p:sp>
          <p:nvSpPr>
            <p:cNvPr id="56340" name="Rectangle 54"/>
            <p:cNvSpPr>
              <a:spLocks noChangeArrowheads="1"/>
            </p:cNvSpPr>
            <p:nvPr/>
          </p:nvSpPr>
          <p:spPr bwMode="auto">
            <a:xfrm>
              <a:off x="1837" y="1616"/>
              <a:ext cx="263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ru-RU" altLang="ru-RU" sz="1800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56341" name="Rectangle 55"/>
            <p:cNvSpPr>
              <a:spLocks noChangeArrowheads="1"/>
            </p:cNvSpPr>
            <p:nvPr/>
          </p:nvSpPr>
          <p:spPr bwMode="auto">
            <a:xfrm>
              <a:off x="1429" y="1525"/>
              <a:ext cx="317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ru-RU" altLang="ru-RU" sz="1800">
                  <a:solidFill>
                    <a:srgbClr val="000000"/>
                  </a:solidFill>
                </a:rPr>
                <a:t> 0</a:t>
              </a:r>
            </a:p>
          </p:txBody>
        </p:sp>
        <p:sp>
          <p:nvSpPr>
            <p:cNvPr id="56342" name="Line 56"/>
            <p:cNvSpPr>
              <a:spLocks noChangeShapeType="1"/>
            </p:cNvSpPr>
            <p:nvPr/>
          </p:nvSpPr>
          <p:spPr bwMode="auto">
            <a:xfrm>
              <a:off x="1474" y="1797"/>
              <a:ext cx="27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srgbClr val="000000"/>
                </a:solidFill>
              </a:endParaRPr>
            </a:p>
          </p:txBody>
        </p:sp>
        <p:sp>
          <p:nvSpPr>
            <p:cNvPr id="56343" name="Rectangle 57"/>
            <p:cNvSpPr>
              <a:spLocks noChangeArrowheads="1"/>
            </p:cNvSpPr>
            <p:nvPr/>
          </p:nvSpPr>
          <p:spPr bwMode="auto">
            <a:xfrm>
              <a:off x="1519" y="1842"/>
              <a:ext cx="175" cy="246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>
              <a:outerShdw dist="35921" dir="2700000" algn="ctr" rotWithShape="0">
                <a:schemeClr val="tx2"/>
              </a:outerShdw>
            </a:effectLst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0500" tIns="8100" rIns="40500" bIns="810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ru-RU" altLang="ru-RU" sz="1800">
                  <a:solidFill>
                    <a:srgbClr val="000000"/>
                  </a:solidFill>
                </a:rPr>
                <a:t>1</a:t>
              </a:r>
            </a:p>
          </p:txBody>
        </p:sp>
      </p:grpSp>
      <p:sp>
        <p:nvSpPr>
          <p:cNvPr id="44090" name="Rectangle 58"/>
          <p:cNvSpPr>
            <a:spLocks noChangeArrowheads="1"/>
          </p:cNvSpPr>
          <p:nvPr/>
        </p:nvSpPr>
        <p:spPr bwMode="auto">
          <a:xfrm>
            <a:off x="5057776" y="2619376"/>
            <a:ext cx="1997869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700" b="1">
                <a:solidFill>
                  <a:srgbClr val="000000"/>
                </a:solidFill>
              </a:rPr>
              <a:t>100 = 144</a:t>
            </a:r>
            <a:r>
              <a:rPr lang="ru-RU" altLang="ru-RU" sz="2700" b="1" baseline="-25000">
                <a:solidFill>
                  <a:srgbClr val="000000"/>
                </a:solidFill>
              </a:rPr>
              <a:t>8</a:t>
            </a:r>
          </a:p>
        </p:txBody>
      </p:sp>
      <p:sp>
        <p:nvSpPr>
          <p:cNvPr id="44091" name="AutoShape 59"/>
          <p:cNvSpPr>
            <a:spLocks noChangeArrowheads="1"/>
          </p:cNvSpPr>
          <p:nvPr/>
        </p:nvSpPr>
        <p:spPr bwMode="auto">
          <a:xfrm>
            <a:off x="5975749" y="3320655"/>
            <a:ext cx="1134665" cy="540544"/>
          </a:xfrm>
          <a:prstGeom prst="wedgeRoundRectCallout">
            <a:avLst>
              <a:gd name="adj1" fmla="val 15583"/>
              <a:gd name="adj2" fmla="val -94935"/>
              <a:gd name="adj3" fmla="val 16667"/>
            </a:avLst>
          </a:prstGeom>
          <a:solidFill>
            <a:srgbClr val="FFFF99"/>
          </a:solidFill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350">
                <a:solidFill>
                  <a:srgbClr val="000000"/>
                </a:solidFill>
              </a:rPr>
              <a:t>система счисления</a:t>
            </a:r>
          </a:p>
        </p:txBody>
      </p:sp>
      <p:sp>
        <p:nvSpPr>
          <p:cNvPr id="44092" name="Rectangle 60"/>
          <p:cNvSpPr>
            <a:spLocks noChangeArrowheads="1"/>
          </p:cNvSpPr>
          <p:nvPr/>
        </p:nvSpPr>
        <p:spPr bwMode="auto">
          <a:xfrm>
            <a:off x="1763316" y="4941094"/>
            <a:ext cx="1274708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700" b="1">
                <a:solidFill>
                  <a:srgbClr val="000000"/>
                </a:solidFill>
              </a:rPr>
              <a:t>    144</a:t>
            </a:r>
            <a:r>
              <a:rPr lang="ru-RU" altLang="ru-RU" sz="2700" b="1" baseline="-25000">
                <a:solidFill>
                  <a:srgbClr val="000000"/>
                </a:solidFill>
              </a:rPr>
              <a:t>8</a:t>
            </a:r>
          </a:p>
        </p:txBody>
      </p:sp>
      <p:sp>
        <p:nvSpPr>
          <p:cNvPr id="44093" name="Rectangle 61"/>
          <p:cNvSpPr>
            <a:spLocks noChangeArrowheads="1"/>
          </p:cNvSpPr>
          <p:nvPr/>
        </p:nvSpPr>
        <p:spPr bwMode="auto">
          <a:xfrm>
            <a:off x="2169320" y="4725591"/>
            <a:ext cx="713657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650">
                <a:solidFill>
                  <a:srgbClr val="FF0000"/>
                </a:solidFill>
              </a:rPr>
              <a:t> 2 1 0</a:t>
            </a:r>
            <a:endParaRPr lang="ru-RU" altLang="ru-RU" sz="1650" baseline="-25000">
              <a:solidFill>
                <a:srgbClr val="FF0000"/>
              </a:solidFill>
            </a:endParaRPr>
          </a:p>
        </p:txBody>
      </p:sp>
      <p:sp>
        <p:nvSpPr>
          <p:cNvPr id="44094" name="Rectangle 62"/>
          <p:cNvSpPr>
            <a:spLocks noChangeArrowheads="1"/>
          </p:cNvSpPr>
          <p:nvPr/>
        </p:nvSpPr>
        <p:spPr bwMode="auto">
          <a:xfrm>
            <a:off x="2897982" y="4725591"/>
            <a:ext cx="937885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350" b="1">
                <a:solidFill>
                  <a:srgbClr val="333399"/>
                </a:solidFill>
              </a:rPr>
              <a:t>разряды</a:t>
            </a:r>
          </a:p>
        </p:txBody>
      </p:sp>
      <p:sp>
        <p:nvSpPr>
          <p:cNvPr id="44095" name="Rectangle 63"/>
          <p:cNvSpPr>
            <a:spLocks noChangeArrowheads="1"/>
          </p:cNvSpPr>
          <p:nvPr/>
        </p:nvSpPr>
        <p:spPr bwMode="auto">
          <a:xfrm>
            <a:off x="3006329" y="4941094"/>
            <a:ext cx="320472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700" b="1">
                <a:solidFill>
                  <a:srgbClr val="000000"/>
                </a:solidFill>
              </a:rPr>
              <a:t>= 1</a:t>
            </a:r>
            <a:r>
              <a:rPr lang="en-US" altLang="ru-RU" sz="2700" b="1">
                <a:solidFill>
                  <a:srgbClr val="000000"/>
                </a:solidFill>
                <a:cs typeface="Arial" panose="020B0604020202020204" pitchFamily="34" charset="0"/>
              </a:rPr>
              <a:t>·</a:t>
            </a:r>
            <a:r>
              <a:rPr lang="ru-RU" altLang="ru-RU" sz="2700" b="1">
                <a:solidFill>
                  <a:srgbClr val="FF0000"/>
                </a:solidFill>
                <a:cs typeface="Arial" panose="020B0604020202020204" pitchFamily="34" charset="0"/>
              </a:rPr>
              <a:t>8</a:t>
            </a:r>
            <a:r>
              <a:rPr lang="ru-RU" altLang="ru-RU" sz="2700" b="1" baseline="30000">
                <a:solidFill>
                  <a:srgbClr val="000000"/>
                </a:solidFill>
                <a:cs typeface="Arial" panose="020B0604020202020204" pitchFamily="34" charset="0"/>
              </a:rPr>
              <a:t>2 </a:t>
            </a:r>
            <a:r>
              <a:rPr lang="ru-RU" altLang="ru-RU" sz="2700" b="1">
                <a:solidFill>
                  <a:srgbClr val="000000"/>
                </a:solidFill>
                <a:cs typeface="Arial" panose="020B0604020202020204" pitchFamily="34" charset="0"/>
              </a:rPr>
              <a:t>+</a:t>
            </a:r>
            <a:r>
              <a:rPr lang="ru-RU" altLang="ru-RU" sz="1350">
                <a:solidFill>
                  <a:srgbClr val="000000"/>
                </a:solidFill>
              </a:rPr>
              <a:t> </a:t>
            </a:r>
            <a:r>
              <a:rPr lang="ru-RU" altLang="ru-RU" sz="2700" b="1">
                <a:solidFill>
                  <a:srgbClr val="000000"/>
                </a:solidFill>
                <a:cs typeface="Arial" panose="020B0604020202020204" pitchFamily="34" charset="0"/>
              </a:rPr>
              <a:t>4</a:t>
            </a:r>
            <a:r>
              <a:rPr lang="en-US" altLang="ru-RU" sz="2700" b="1">
                <a:solidFill>
                  <a:srgbClr val="000000"/>
                </a:solidFill>
                <a:cs typeface="Arial" panose="020B0604020202020204" pitchFamily="34" charset="0"/>
              </a:rPr>
              <a:t>·</a:t>
            </a:r>
            <a:r>
              <a:rPr lang="ru-RU" altLang="ru-RU" sz="2700" b="1">
                <a:solidFill>
                  <a:srgbClr val="FF0000"/>
                </a:solidFill>
                <a:cs typeface="Arial" panose="020B0604020202020204" pitchFamily="34" charset="0"/>
              </a:rPr>
              <a:t>8</a:t>
            </a:r>
            <a:r>
              <a:rPr lang="ru-RU" altLang="ru-RU" sz="2700" b="1" baseline="30000">
                <a:solidFill>
                  <a:srgbClr val="000000"/>
                </a:solidFill>
                <a:cs typeface="Arial" panose="020B0604020202020204" pitchFamily="34" charset="0"/>
              </a:rPr>
              <a:t>1</a:t>
            </a:r>
            <a:r>
              <a:rPr lang="ru-RU" altLang="ru-RU" sz="1350">
                <a:solidFill>
                  <a:srgbClr val="000000"/>
                </a:solidFill>
              </a:rPr>
              <a:t> </a:t>
            </a:r>
            <a:r>
              <a:rPr lang="ru-RU" altLang="ru-RU" sz="2700" b="1">
                <a:solidFill>
                  <a:srgbClr val="000000"/>
                </a:solidFill>
                <a:cs typeface="Arial" panose="020B0604020202020204" pitchFamily="34" charset="0"/>
              </a:rPr>
              <a:t>+</a:t>
            </a:r>
            <a:r>
              <a:rPr lang="ru-RU" altLang="ru-RU" sz="1350">
                <a:solidFill>
                  <a:srgbClr val="000000"/>
                </a:solidFill>
              </a:rPr>
              <a:t> </a:t>
            </a:r>
            <a:r>
              <a:rPr lang="ru-RU" altLang="ru-RU" sz="2700" b="1">
                <a:solidFill>
                  <a:srgbClr val="000000"/>
                </a:solidFill>
                <a:cs typeface="Arial" panose="020B0604020202020204" pitchFamily="34" charset="0"/>
              </a:rPr>
              <a:t>4</a:t>
            </a:r>
            <a:r>
              <a:rPr lang="en-US" altLang="ru-RU" sz="2700" b="1">
                <a:solidFill>
                  <a:srgbClr val="000000"/>
                </a:solidFill>
                <a:cs typeface="Arial" panose="020B0604020202020204" pitchFamily="34" charset="0"/>
              </a:rPr>
              <a:t>·</a:t>
            </a:r>
            <a:r>
              <a:rPr lang="ru-RU" altLang="ru-RU" sz="2700" b="1">
                <a:solidFill>
                  <a:srgbClr val="FF0000"/>
                </a:solidFill>
                <a:cs typeface="Arial" panose="020B0604020202020204" pitchFamily="34" charset="0"/>
              </a:rPr>
              <a:t>8</a:t>
            </a:r>
            <a:r>
              <a:rPr lang="ru-RU" altLang="ru-RU" sz="2700" b="1" baseline="30000">
                <a:solidFill>
                  <a:srgbClr val="000000"/>
                </a:solidFill>
                <a:cs typeface="Arial" panose="020B0604020202020204" pitchFamily="34" charset="0"/>
              </a:rPr>
              <a:t>0</a:t>
            </a:r>
            <a:endParaRPr lang="en-US" altLang="ru-RU" sz="2700" b="1" baseline="3000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700" b="1">
                <a:solidFill>
                  <a:srgbClr val="000000"/>
                </a:solidFill>
                <a:cs typeface="Arial" panose="020B0604020202020204" pitchFamily="34" charset="0"/>
              </a:rPr>
              <a:t>= 64 + 32 + 4 = 100</a:t>
            </a:r>
            <a:endParaRPr lang="en-US" altLang="ru-RU" sz="2700" b="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44098" name="AutoShape 66"/>
          <p:cNvSpPr>
            <a:spLocks noChangeArrowheads="1"/>
          </p:cNvSpPr>
          <p:nvPr/>
        </p:nvSpPr>
        <p:spPr bwMode="auto">
          <a:xfrm rot="-3080023">
            <a:off x="2918818" y="2747368"/>
            <a:ext cx="270272" cy="1809750"/>
          </a:xfrm>
          <a:prstGeom prst="upArrow">
            <a:avLst>
              <a:gd name="adj1" fmla="val 50000"/>
              <a:gd name="adj2" fmla="val 167401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350">
              <a:solidFill>
                <a:srgbClr val="0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49165" y="18866"/>
            <a:ext cx="1694835" cy="117053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10342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4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4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44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44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44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44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44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44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440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440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6" grpId="0"/>
      <p:bldP spid="44037" grpId="0" animBg="1"/>
      <p:bldP spid="44038" grpId="0" animBg="1"/>
      <p:bldP spid="44039" grpId="0"/>
      <p:bldP spid="44090" grpId="0"/>
      <p:bldP spid="44091" grpId="0" animBg="1"/>
      <p:bldP spid="44092" grpId="0"/>
      <p:bldP spid="44093" grpId="0"/>
      <p:bldP spid="44094" grpId="0"/>
      <p:bldP spid="44095" grpId="0" build="p"/>
      <p:bldP spid="44098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434263" y="5667376"/>
            <a:ext cx="466725" cy="24646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13" indent="-214313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57250" indent="-171450"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0543DEA-005D-48AD-8464-4CD9635758B9}" type="slidenum">
              <a:rPr lang="ru-RU" altLang="ru-RU" sz="135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78</a:t>
            </a:fld>
            <a:endParaRPr lang="ru-RU" altLang="ru-RU" sz="1350">
              <a:solidFill>
                <a:srgbClr val="000000"/>
              </a:solidFill>
            </a:endParaRPr>
          </a:p>
        </p:txBody>
      </p:sp>
      <p:sp>
        <p:nvSpPr>
          <p:cNvPr id="58371" name="Line 2"/>
          <p:cNvSpPr>
            <a:spLocks noChangeShapeType="1"/>
          </p:cNvSpPr>
          <p:nvPr/>
        </p:nvSpPr>
        <p:spPr bwMode="auto">
          <a:xfrm>
            <a:off x="1425178" y="1453754"/>
            <a:ext cx="6348413" cy="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350">
              <a:solidFill>
                <a:srgbClr val="000000"/>
              </a:solidFill>
            </a:endParaRPr>
          </a:p>
        </p:txBody>
      </p:sp>
      <p:sp>
        <p:nvSpPr>
          <p:cNvPr id="58372" name="Text Box 3"/>
          <p:cNvSpPr txBox="1">
            <a:spLocks noChangeArrowheads="1"/>
          </p:cNvSpPr>
          <p:nvPr/>
        </p:nvSpPr>
        <p:spPr bwMode="auto">
          <a:xfrm>
            <a:off x="1439466" y="998935"/>
            <a:ext cx="6105525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ru-RU" altLang="ru-RU" sz="2250" b="1">
                <a:solidFill>
                  <a:srgbClr val="000000"/>
                </a:solidFill>
              </a:rPr>
              <a:t>Примеры:</a:t>
            </a:r>
          </a:p>
        </p:txBody>
      </p:sp>
      <p:sp>
        <p:nvSpPr>
          <p:cNvPr id="58373" name="Rectangle 4"/>
          <p:cNvSpPr>
            <a:spLocks noChangeArrowheads="1"/>
          </p:cNvSpPr>
          <p:nvPr/>
        </p:nvSpPr>
        <p:spPr bwMode="auto">
          <a:xfrm>
            <a:off x="1494235" y="1701404"/>
            <a:ext cx="1702710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3300" b="1">
                <a:solidFill>
                  <a:srgbClr val="000000"/>
                </a:solidFill>
              </a:rPr>
              <a:t>82</a:t>
            </a:r>
            <a:r>
              <a:rPr lang="ru-RU" altLang="ru-RU" sz="1500" b="1">
                <a:solidFill>
                  <a:srgbClr val="000000"/>
                </a:solidFill>
              </a:rPr>
              <a:t>10</a:t>
            </a:r>
            <a:r>
              <a:rPr lang="ru-RU" altLang="ru-RU" sz="3300" b="1" baseline="-25000">
                <a:solidFill>
                  <a:srgbClr val="000000"/>
                </a:solidFill>
              </a:rPr>
              <a:t> </a:t>
            </a:r>
            <a:r>
              <a:rPr lang="ru-RU" altLang="ru-RU" sz="3300" b="1">
                <a:solidFill>
                  <a:srgbClr val="000000"/>
                </a:solidFill>
              </a:rPr>
              <a:t>= </a:t>
            </a:r>
            <a:r>
              <a:rPr lang="en-US" altLang="ru-RU" sz="3300" b="1">
                <a:solidFill>
                  <a:srgbClr val="000000"/>
                </a:solidFill>
              </a:rPr>
              <a:t>X</a:t>
            </a:r>
            <a:r>
              <a:rPr lang="en-US" altLang="ru-RU" sz="1500" b="1">
                <a:solidFill>
                  <a:srgbClr val="000000"/>
                </a:solidFill>
              </a:rPr>
              <a:t>8</a:t>
            </a:r>
            <a:endParaRPr lang="ru-RU" altLang="ru-RU" sz="1500" b="1">
              <a:solidFill>
                <a:srgbClr val="000000"/>
              </a:solidFill>
            </a:endParaRPr>
          </a:p>
        </p:txBody>
      </p:sp>
      <p:sp>
        <p:nvSpPr>
          <p:cNvPr id="58374" name="Rectangle 8"/>
          <p:cNvSpPr>
            <a:spLocks noChangeArrowheads="1"/>
          </p:cNvSpPr>
          <p:nvPr/>
        </p:nvSpPr>
        <p:spPr bwMode="auto">
          <a:xfrm>
            <a:off x="4895851" y="1701404"/>
            <a:ext cx="1938351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3300" b="1">
                <a:solidFill>
                  <a:srgbClr val="000000"/>
                </a:solidFill>
              </a:rPr>
              <a:t>103</a:t>
            </a:r>
            <a:r>
              <a:rPr lang="ru-RU" altLang="ru-RU" sz="1500" b="1">
                <a:solidFill>
                  <a:srgbClr val="000000"/>
                </a:solidFill>
              </a:rPr>
              <a:t>10</a:t>
            </a:r>
            <a:r>
              <a:rPr lang="ru-RU" altLang="ru-RU" sz="3300" b="1" baseline="-25000">
                <a:solidFill>
                  <a:srgbClr val="000000"/>
                </a:solidFill>
              </a:rPr>
              <a:t> </a:t>
            </a:r>
            <a:r>
              <a:rPr lang="ru-RU" altLang="ru-RU" sz="3300" b="1">
                <a:solidFill>
                  <a:srgbClr val="000000"/>
                </a:solidFill>
              </a:rPr>
              <a:t>=</a:t>
            </a:r>
            <a:r>
              <a:rPr lang="en-US" altLang="ru-RU" sz="3300" b="1">
                <a:solidFill>
                  <a:srgbClr val="000000"/>
                </a:solidFill>
              </a:rPr>
              <a:t> X</a:t>
            </a:r>
            <a:r>
              <a:rPr lang="en-US" altLang="ru-RU" sz="1500" b="1">
                <a:solidFill>
                  <a:srgbClr val="000000"/>
                </a:solidFill>
              </a:rPr>
              <a:t>8</a:t>
            </a:r>
            <a:endParaRPr lang="ru-RU" altLang="ru-RU" sz="1500" b="1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3300" b="1">
              <a:solidFill>
                <a:srgbClr val="000000"/>
              </a:solidFill>
            </a:endParaRPr>
          </a:p>
        </p:txBody>
      </p:sp>
      <p:sp>
        <p:nvSpPr>
          <p:cNvPr id="58375" name="Rectangle 9"/>
          <p:cNvSpPr>
            <a:spLocks noChangeArrowheads="1"/>
          </p:cNvSpPr>
          <p:nvPr/>
        </p:nvSpPr>
        <p:spPr bwMode="auto">
          <a:xfrm>
            <a:off x="1565673" y="3667125"/>
            <a:ext cx="1871025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3300" b="1">
                <a:solidFill>
                  <a:srgbClr val="000000"/>
                </a:solidFill>
              </a:rPr>
              <a:t>134</a:t>
            </a:r>
            <a:r>
              <a:rPr lang="ru-RU" altLang="ru-RU" sz="3300" b="1" baseline="-25000">
                <a:solidFill>
                  <a:srgbClr val="000000"/>
                </a:solidFill>
              </a:rPr>
              <a:t>8 </a:t>
            </a:r>
            <a:r>
              <a:rPr lang="ru-RU" altLang="ru-RU" sz="3300" b="1">
                <a:solidFill>
                  <a:srgbClr val="000000"/>
                </a:solidFill>
              </a:rPr>
              <a:t>=</a:t>
            </a:r>
            <a:r>
              <a:rPr lang="en-US" altLang="ru-RU" sz="3300" b="1">
                <a:solidFill>
                  <a:srgbClr val="000000"/>
                </a:solidFill>
              </a:rPr>
              <a:t>X</a:t>
            </a:r>
            <a:r>
              <a:rPr lang="en-US" altLang="ru-RU" sz="1500" b="1">
                <a:solidFill>
                  <a:srgbClr val="000000"/>
                </a:solidFill>
              </a:rPr>
              <a:t>10</a:t>
            </a:r>
            <a:endParaRPr lang="ru-RU" altLang="ru-RU" sz="1500" b="1">
              <a:solidFill>
                <a:srgbClr val="000000"/>
              </a:solidFill>
            </a:endParaRPr>
          </a:p>
        </p:txBody>
      </p:sp>
      <p:sp>
        <p:nvSpPr>
          <p:cNvPr id="58376" name="Rectangle 10"/>
          <p:cNvSpPr>
            <a:spLocks noChangeArrowheads="1"/>
          </p:cNvSpPr>
          <p:nvPr/>
        </p:nvSpPr>
        <p:spPr bwMode="auto">
          <a:xfrm>
            <a:off x="6115051" y="3667125"/>
            <a:ext cx="1635384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3300" b="1">
                <a:solidFill>
                  <a:srgbClr val="000000"/>
                </a:solidFill>
              </a:rPr>
              <a:t>75</a:t>
            </a:r>
            <a:r>
              <a:rPr lang="ru-RU" altLang="ru-RU" sz="3300" b="1" baseline="-25000">
                <a:solidFill>
                  <a:srgbClr val="000000"/>
                </a:solidFill>
              </a:rPr>
              <a:t>8 </a:t>
            </a:r>
            <a:r>
              <a:rPr lang="ru-RU" altLang="ru-RU" sz="3300" b="1">
                <a:solidFill>
                  <a:srgbClr val="000000"/>
                </a:solidFill>
              </a:rPr>
              <a:t>=</a:t>
            </a:r>
            <a:r>
              <a:rPr lang="en-US" altLang="ru-RU" sz="3300" b="1">
                <a:solidFill>
                  <a:srgbClr val="000000"/>
                </a:solidFill>
              </a:rPr>
              <a:t>X</a:t>
            </a:r>
            <a:r>
              <a:rPr lang="en-US" altLang="ru-RU" sz="1500" b="1">
                <a:solidFill>
                  <a:srgbClr val="000000"/>
                </a:solidFill>
              </a:rPr>
              <a:t>10</a:t>
            </a:r>
            <a:endParaRPr lang="ru-RU" altLang="ru-RU" sz="1500" b="1">
              <a:solidFill>
                <a:srgbClr val="00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794" y="2439591"/>
            <a:ext cx="6762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854" y="2209800"/>
            <a:ext cx="6762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699272"/>
            <a:ext cx="677466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7097" y="3690938"/>
            <a:ext cx="6762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1905" y="1512095"/>
            <a:ext cx="2030015" cy="2137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Группа 12"/>
          <p:cNvGrpSpPr>
            <a:grpSpLocks/>
          </p:cNvGrpSpPr>
          <p:nvPr/>
        </p:nvGrpSpPr>
        <p:grpSpPr bwMode="auto">
          <a:xfrm>
            <a:off x="1268016" y="4386264"/>
            <a:ext cx="3323034" cy="1246585"/>
            <a:chOff x="167196" y="4705399"/>
            <a:chExt cx="4430450" cy="1662560"/>
          </a:xfrm>
        </p:grpSpPr>
        <p:pic>
          <p:nvPicPr>
            <p:cNvPr id="58387" name="Рисунок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200" y="4760913"/>
              <a:ext cx="4394446" cy="16070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388" name="TextBox 11"/>
            <p:cNvSpPr txBox="1">
              <a:spLocks noChangeArrowheads="1"/>
            </p:cNvSpPr>
            <p:nvPr/>
          </p:nvSpPr>
          <p:spPr bwMode="auto">
            <a:xfrm>
              <a:off x="167196" y="4705399"/>
              <a:ext cx="696392" cy="338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ru-RU" altLang="ru-RU" sz="1050">
                  <a:solidFill>
                    <a:srgbClr val="FF0000"/>
                  </a:solidFill>
                </a:rPr>
                <a:t>2 1 0</a:t>
              </a:r>
            </a:p>
          </p:txBody>
        </p:sp>
      </p:grpSp>
      <p:grpSp>
        <p:nvGrpSpPr>
          <p:cNvPr id="15" name="Группа 14"/>
          <p:cNvGrpSpPr>
            <a:grpSpLocks/>
          </p:cNvGrpSpPr>
          <p:nvPr/>
        </p:nvGrpSpPr>
        <p:grpSpPr bwMode="auto">
          <a:xfrm>
            <a:off x="4879181" y="4400550"/>
            <a:ext cx="2987279" cy="1323975"/>
            <a:chOff x="4981787" y="4725144"/>
            <a:chExt cx="3982826" cy="1764196"/>
          </a:xfrm>
        </p:grpSpPr>
        <p:pic>
          <p:nvPicPr>
            <p:cNvPr id="58385" name="Рисунок 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1787" y="4729545"/>
              <a:ext cx="3982826" cy="1759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386" name="TextBox 13"/>
            <p:cNvSpPr txBox="1">
              <a:spLocks noChangeArrowheads="1"/>
            </p:cNvSpPr>
            <p:nvPr/>
          </p:nvSpPr>
          <p:spPr bwMode="auto">
            <a:xfrm>
              <a:off x="5050457" y="4725144"/>
              <a:ext cx="601663" cy="3383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ru-RU" altLang="ru-RU" sz="1050">
                  <a:solidFill>
                    <a:srgbClr val="FF0000"/>
                  </a:solidFill>
                </a:rPr>
                <a:t>1 0</a:t>
              </a:r>
            </a:p>
          </p:txBody>
        </p:sp>
      </p:grpSp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860" y="1503761"/>
            <a:ext cx="2452688" cy="2168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434263" y="16438"/>
            <a:ext cx="1694835" cy="117053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62630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13" indent="-214313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57250" indent="-171450"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9DE5ABC-3DFD-430F-A390-D941920C67CA}" type="slidenum">
              <a:rPr lang="ru-RU" altLang="ru-RU" sz="135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79</a:t>
            </a:fld>
            <a:endParaRPr lang="ru-RU" altLang="ru-RU" sz="1350">
              <a:solidFill>
                <a:srgbClr val="000000"/>
              </a:solidFill>
            </a:endParaRPr>
          </a:p>
        </p:txBody>
      </p:sp>
      <p:sp>
        <p:nvSpPr>
          <p:cNvPr id="79875" name="Line 2"/>
          <p:cNvSpPr>
            <a:spLocks noChangeShapeType="1"/>
          </p:cNvSpPr>
          <p:nvPr/>
        </p:nvSpPr>
        <p:spPr bwMode="auto">
          <a:xfrm>
            <a:off x="1425178" y="1453754"/>
            <a:ext cx="6348413" cy="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350">
              <a:solidFill>
                <a:srgbClr val="000000"/>
              </a:solidFill>
            </a:endParaRPr>
          </a:p>
        </p:txBody>
      </p:sp>
      <p:sp>
        <p:nvSpPr>
          <p:cNvPr id="79876" name="Text Box 3"/>
          <p:cNvSpPr txBox="1">
            <a:spLocks noChangeArrowheads="1"/>
          </p:cNvSpPr>
          <p:nvPr/>
        </p:nvSpPr>
        <p:spPr bwMode="auto">
          <a:xfrm>
            <a:off x="1439466" y="998935"/>
            <a:ext cx="6105525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ru-RU" altLang="ru-RU" sz="2250" b="1">
                <a:solidFill>
                  <a:srgbClr val="000000"/>
                </a:solidFill>
              </a:rPr>
              <a:t>Шестнадцатеричная система</a:t>
            </a:r>
          </a:p>
        </p:txBody>
      </p:sp>
      <p:sp>
        <p:nvSpPr>
          <p:cNvPr id="48132" name="Rectangle 4"/>
          <p:cNvSpPr>
            <a:spLocks noChangeArrowheads="1"/>
          </p:cNvSpPr>
          <p:nvPr/>
        </p:nvSpPr>
        <p:spPr bwMode="auto">
          <a:xfrm>
            <a:off x="1439466" y="1538289"/>
            <a:ext cx="3903569" cy="70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Aft>
                <a:spcPct val="0"/>
              </a:spcAft>
              <a:buFont typeface="Wingdings" panose="05000000000000000000" pitchFamily="2" charset="2"/>
              <a:buNone/>
            </a:pPr>
            <a:r>
              <a:rPr lang="ru-RU" altLang="ru-RU" sz="1800" b="1">
                <a:solidFill>
                  <a:srgbClr val="000000"/>
                </a:solidFill>
              </a:rPr>
              <a:t>Основание</a:t>
            </a:r>
            <a:r>
              <a:rPr lang="ru-RU" altLang="ru-RU" sz="1800">
                <a:solidFill>
                  <a:srgbClr val="000000"/>
                </a:solidFill>
              </a:rPr>
              <a:t> (количество цифр): </a:t>
            </a:r>
            <a:r>
              <a:rPr lang="en-US" altLang="ru-RU" sz="1800" b="1">
                <a:solidFill>
                  <a:srgbClr val="000000"/>
                </a:solidFill>
              </a:rPr>
              <a:t>16</a:t>
            </a:r>
            <a:endParaRPr lang="ru-RU" altLang="ru-RU" sz="1800" b="1">
              <a:solidFill>
                <a:srgbClr val="000000"/>
              </a:solidFill>
            </a:endParaRPr>
          </a:p>
          <a:p>
            <a:pPr eaLnBrk="0" fontAlgn="base" hangingPunct="0">
              <a:spcAft>
                <a:spcPct val="0"/>
              </a:spcAft>
              <a:buFont typeface="Wingdings" panose="05000000000000000000" pitchFamily="2" charset="2"/>
              <a:buNone/>
            </a:pPr>
            <a:r>
              <a:rPr lang="ru-RU" altLang="ru-RU" sz="1800" b="1">
                <a:solidFill>
                  <a:srgbClr val="000000"/>
                </a:solidFill>
              </a:rPr>
              <a:t>Алфавит: </a:t>
            </a:r>
            <a:r>
              <a:rPr lang="en-US" altLang="ru-RU" sz="1800">
                <a:solidFill>
                  <a:srgbClr val="000000"/>
                </a:solidFill>
              </a:rPr>
              <a:t>0, 1</a:t>
            </a:r>
            <a:r>
              <a:rPr lang="ru-RU" altLang="ru-RU" sz="1800">
                <a:solidFill>
                  <a:srgbClr val="000000"/>
                </a:solidFill>
              </a:rPr>
              <a:t>, 2</a:t>
            </a:r>
            <a:r>
              <a:rPr lang="en-US" altLang="ru-RU" sz="1800">
                <a:solidFill>
                  <a:srgbClr val="000000"/>
                </a:solidFill>
              </a:rPr>
              <a:t>, 3, 4, 5, 6, 7, 8, 9,</a:t>
            </a:r>
            <a:endParaRPr lang="ru-RU" altLang="ru-RU" sz="1800">
              <a:solidFill>
                <a:srgbClr val="000000"/>
              </a:solidFill>
            </a:endParaRPr>
          </a:p>
        </p:txBody>
      </p:sp>
      <p:sp>
        <p:nvSpPr>
          <p:cNvPr id="48133" name="Rectangle 5"/>
          <p:cNvSpPr>
            <a:spLocks noChangeArrowheads="1"/>
          </p:cNvSpPr>
          <p:nvPr/>
        </p:nvSpPr>
        <p:spPr bwMode="auto">
          <a:xfrm>
            <a:off x="1547812" y="2402681"/>
            <a:ext cx="1053494" cy="369332"/>
          </a:xfrm>
          <a:prstGeom prst="rect">
            <a:avLst/>
          </a:prstGeom>
          <a:solidFill>
            <a:srgbClr val="DDDDDD"/>
          </a:solidFill>
          <a:ln>
            <a:noFill/>
          </a:ln>
          <a:effectLst>
            <a:outerShdw dist="53882" dir="2700000" algn="ctr" rotWithShape="0">
              <a:schemeClr val="tx2"/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800" b="1">
                <a:solidFill>
                  <a:srgbClr val="333399"/>
                </a:solidFill>
              </a:rPr>
              <a:t>1</a:t>
            </a:r>
            <a:r>
              <a:rPr lang="en-US" altLang="ru-RU" sz="1800" b="1">
                <a:solidFill>
                  <a:srgbClr val="333399"/>
                </a:solidFill>
              </a:rPr>
              <a:t>0</a:t>
            </a:r>
            <a:r>
              <a:rPr lang="ru-RU" altLang="ru-RU" sz="1800" b="1">
                <a:solidFill>
                  <a:srgbClr val="333399"/>
                </a:solidFill>
              </a:rPr>
              <a:t> </a:t>
            </a:r>
            <a:r>
              <a:rPr lang="ru-RU" altLang="ru-RU" sz="1800" b="1">
                <a:solidFill>
                  <a:srgbClr val="333399"/>
                </a:solidFill>
                <a:sym typeface="Symbol" panose="05050102010706020507" pitchFamily="18" charset="2"/>
              </a:rPr>
              <a:t> </a:t>
            </a:r>
            <a:r>
              <a:rPr lang="en-US" altLang="ru-RU" sz="1800" b="1">
                <a:solidFill>
                  <a:srgbClr val="333399"/>
                </a:solidFill>
                <a:sym typeface="Symbol" panose="05050102010706020507" pitchFamily="18" charset="2"/>
              </a:rPr>
              <a:t>16</a:t>
            </a:r>
            <a:endParaRPr lang="ru-RU" altLang="ru-RU" sz="1800" b="1">
              <a:solidFill>
                <a:srgbClr val="333399"/>
              </a:solidFill>
            </a:endParaRPr>
          </a:p>
        </p:txBody>
      </p:sp>
      <p:sp>
        <p:nvSpPr>
          <p:cNvPr id="48134" name="Rectangle 6"/>
          <p:cNvSpPr>
            <a:spLocks noChangeArrowheads="1"/>
          </p:cNvSpPr>
          <p:nvPr/>
        </p:nvSpPr>
        <p:spPr bwMode="auto">
          <a:xfrm>
            <a:off x="1601391" y="3969544"/>
            <a:ext cx="1053494" cy="369332"/>
          </a:xfrm>
          <a:prstGeom prst="rect">
            <a:avLst/>
          </a:prstGeom>
          <a:solidFill>
            <a:srgbClr val="DDDDDD"/>
          </a:solidFill>
          <a:ln>
            <a:noFill/>
          </a:ln>
          <a:effectLst>
            <a:outerShdw dist="53882" dir="2700000" algn="ctr" rotWithShape="0">
              <a:schemeClr val="tx2"/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ru-RU" sz="1800" b="1">
                <a:solidFill>
                  <a:srgbClr val="333399"/>
                </a:solidFill>
              </a:rPr>
              <a:t>16</a:t>
            </a:r>
            <a:r>
              <a:rPr lang="ru-RU" altLang="ru-RU" sz="1800" b="1">
                <a:solidFill>
                  <a:srgbClr val="333399"/>
                </a:solidFill>
              </a:rPr>
              <a:t> </a:t>
            </a:r>
            <a:r>
              <a:rPr lang="ru-RU" altLang="ru-RU" sz="1800" b="1">
                <a:solidFill>
                  <a:srgbClr val="333399"/>
                </a:solidFill>
                <a:sym typeface="Symbol" panose="05050102010706020507" pitchFamily="18" charset="2"/>
              </a:rPr>
              <a:t> </a:t>
            </a:r>
            <a:r>
              <a:rPr lang="ru-RU" altLang="ru-RU" sz="1800" b="1">
                <a:solidFill>
                  <a:srgbClr val="333399"/>
                </a:solidFill>
              </a:rPr>
              <a:t>10</a:t>
            </a:r>
          </a:p>
        </p:txBody>
      </p:sp>
      <p:sp>
        <p:nvSpPr>
          <p:cNvPr id="48135" name="Rectangle 7"/>
          <p:cNvSpPr>
            <a:spLocks noChangeArrowheads="1"/>
          </p:cNvSpPr>
          <p:nvPr/>
        </p:nvSpPr>
        <p:spPr bwMode="auto">
          <a:xfrm>
            <a:off x="2736057" y="2430066"/>
            <a:ext cx="5693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800">
                <a:solidFill>
                  <a:srgbClr val="000000"/>
                </a:solidFill>
              </a:rPr>
              <a:t>10</a:t>
            </a:r>
            <a:r>
              <a:rPr lang="en-US" altLang="ru-RU" sz="1800">
                <a:solidFill>
                  <a:srgbClr val="000000"/>
                </a:solidFill>
              </a:rPr>
              <a:t>7</a:t>
            </a:r>
            <a:endParaRPr lang="ru-RU" altLang="ru-RU" sz="1800">
              <a:solidFill>
                <a:srgbClr val="000000"/>
              </a:solidFill>
            </a:endParaRP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2817020" y="2457450"/>
            <a:ext cx="998935" cy="885825"/>
            <a:chOff x="1406" y="1344"/>
            <a:chExt cx="839" cy="744"/>
          </a:xfrm>
        </p:grpSpPr>
        <p:grpSp>
          <p:nvGrpSpPr>
            <p:cNvPr id="79907" name="Group 9"/>
            <p:cNvGrpSpPr>
              <a:grpSpLocks/>
            </p:cNvGrpSpPr>
            <p:nvPr/>
          </p:nvGrpSpPr>
          <p:grpSpPr bwMode="auto">
            <a:xfrm>
              <a:off x="1791" y="1344"/>
              <a:ext cx="454" cy="499"/>
              <a:chOff x="1791" y="1344"/>
              <a:chExt cx="454" cy="499"/>
            </a:xfrm>
          </p:grpSpPr>
          <p:grpSp>
            <p:nvGrpSpPr>
              <p:cNvPr id="79912" name="Group 10"/>
              <p:cNvGrpSpPr>
                <a:grpSpLocks/>
              </p:cNvGrpSpPr>
              <p:nvPr/>
            </p:nvGrpSpPr>
            <p:grpSpPr bwMode="auto">
              <a:xfrm>
                <a:off x="1791" y="1389"/>
                <a:ext cx="454" cy="454"/>
                <a:chOff x="1791" y="1389"/>
                <a:chExt cx="454" cy="454"/>
              </a:xfrm>
            </p:grpSpPr>
            <p:sp>
              <p:nvSpPr>
                <p:cNvPr id="79914" name="Line 11"/>
                <p:cNvSpPr>
                  <a:spLocks noChangeShapeType="1"/>
                </p:cNvSpPr>
                <p:nvPr/>
              </p:nvSpPr>
              <p:spPr bwMode="auto">
                <a:xfrm>
                  <a:off x="1791" y="1389"/>
                  <a:ext cx="0" cy="45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9915" name="Line 12"/>
                <p:cNvSpPr>
                  <a:spLocks noChangeShapeType="1"/>
                </p:cNvSpPr>
                <p:nvPr/>
              </p:nvSpPr>
              <p:spPr bwMode="auto">
                <a:xfrm rot="-5400000">
                  <a:off x="2018" y="1389"/>
                  <a:ext cx="0" cy="45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135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79913" name="Rectangle 13"/>
              <p:cNvSpPr>
                <a:spLocks noChangeArrowheads="1"/>
              </p:cNvSpPr>
              <p:nvPr/>
            </p:nvSpPr>
            <p:spPr bwMode="auto">
              <a:xfrm>
                <a:off x="1837" y="1344"/>
                <a:ext cx="371" cy="3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ru-RU" sz="1800">
                    <a:solidFill>
                      <a:srgbClr val="000000"/>
                    </a:solidFill>
                  </a:rPr>
                  <a:t>16</a:t>
                </a:r>
                <a:endParaRPr lang="ru-RU" altLang="ru-RU" sz="18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79908" name="Rectangle 14"/>
            <p:cNvSpPr>
              <a:spLocks noChangeArrowheads="1"/>
            </p:cNvSpPr>
            <p:nvPr/>
          </p:nvSpPr>
          <p:spPr bwMode="auto">
            <a:xfrm>
              <a:off x="1837" y="1616"/>
              <a:ext cx="371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ru-RU" sz="1800">
                  <a:solidFill>
                    <a:srgbClr val="000000"/>
                  </a:solidFill>
                </a:rPr>
                <a:t>  6</a:t>
              </a:r>
              <a:endParaRPr lang="ru-RU" altLang="ru-RU" sz="1800">
                <a:solidFill>
                  <a:srgbClr val="000000"/>
                </a:solidFill>
              </a:endParaRPr>
            </a:p>
          </p:txBody>
        </p:sp>
        <p:sp>
          <p:nvSpPr>
            <p:cNvPr id="79909" name="Rectangle 15"/>
            <p:cNvSpPr>
              <a:spLocks noChangeArrowheads="1"/>
            </p:cNvSpPr>
            <p:nvPr/>
          </p:nvSpPr>
          <p:spPr bwMode="auto">
            <a:xfrm>
              <a:off x="1429" y="1525"/>
              <a:ext cx="371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ru-RU" altLang="ru-RU" sz="1800">
                  <a:solidFill>
                    <a:srgbClr val="000000"/>
                  </a:solidFill>
                </a:rPr>
                <a:t>96</a:t>
              </a:r>
            </a:p>
          </p:txBody>
        </p:sp>
        <p:sp>
          <p:nvSpPr>
            <p:cNvPr id="79910" name="Line 16"/>
            <p:cNvSpPr>
              <a:spLocks noChangeShapeType="1"/>
            </p:cNvSpPr>
            <p:nvPr/>
          </p:nvSpPr>
          <p:spPr bwMode="auto">
            <a:xfrm>
              <a:off x="1474" y="1797"/>
              <a:ext cx="27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srgbClr val="000000"/>
                </a:solidFill>
              </a:endParaRPr>
            </a:p>
          </p:txBody>
        </p:sp>
        <p:sp>
          <p:nvSpPr>
            <p:cNvPr id="79911" name="Rectangle 17"/>
            <p:cNvSpPr>
              <a:spLocks noChangeArrowheads="1"/>
            </p:cNvSpPr>
            <p:nvPr/>
          </p:nvSpPr>
          <p:spPr bwMode="auto">
            <a:xfrm>
              <a:off x="1406" y="1842"/>
              <a:ext cx="288" cy="24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tx2"/>
              </a:outerShdw>
            </a:effectLst>
          </p:spPr>
          <p:txBody>
            <a:bodyPr lIns="40500" tIns="8100" rIns="40500" bIns="810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ru-RU" sz="1800">
                  <a:solidFill>
                    <a:srgbClr val="FFFFFF"/>
                  </a:solidFill>
                </a:rPr>
                <a:t>11</a:t>
              </a:r>
              <a:endParaRPr lang="ru-RU" altLang="ru-RU" sz="1800">
                <a:solidFill>
                  <a:srgbClr val="FFFFFF"/>
                </a:solidFill>
              </a:endParaRPr>
            </a:p>
          </p:txBody>
        </p:sp>
      </p:grp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3275410" y="2807493"/>
            <a:ext cx="971550" cy="887016"/>
            <a:chOff x="1791" y="1616"/>
            <a:chExt cx="816" cy="745"/>
          </a:xfrm>
        </p:grpSpPr>
        <p:grpSp>
          <p:nvGrpSpPr>
            <p:cNvPr id="79898" name="Group 19"/>
            <p:cNvGrpSpPr>
              <a:grpSpLocks/>
            </p:cNvGrpSpPr>
            <p:nvPr/>
          </p:nvGrpSpPr>
          <p:grpSpPr bwMode="auto">
            <a:xfrm>
              <a:off x="2153" y="1616"/>
              <a:ext cx="454" cy="499"/>
              <a:chOff x="1791" y="1344"/>
              <a:chExt cx="454" cy="499"/>
            </a:xfrm>
          </p:grpSpPr>
          <p:grpSp>
            <p:nvGrpSpPr>
              <p:cNvPr id="79903" name="Group 20"/>
              <p:cNvGrpSpPr>
                <a:grpSpLocks/>
              </p:cNvGrpSpPr>
              <p:nvPr/>
            </p:nvGrpSpPr>
            <p:grpSpPr bwMode="auto">
              <a:xfrm>
                <a:off x="1791" y="1389"/>
                <a:ext cx="454" cy="454"/>
                <a:chOff x="1791" y="1389"/>
                <a:chExt cx="454" cy="454"/>
              </a:xfrm>
            </p:grpSpPr>
            <p:sp>
              <p:nvSpPr>
                <p:cNvPr id="79905" name="Line 21"/>
                <p:cNvSpPr>
                  <a:spLocks noChangeShapeType="1"/>
                </p:cNvSpPr>
                <p:nvPr/>
              </p:nvSpPr>
              <p:spPr bwMode="auto">
                <a:xfrm>
                  <a:off x="1791" y="1389"/>
                  <a:ext cx="0" cy="45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9906" name="Line 22"/>
                <p:cNvSpPr>
                  <a:spLocks noChangeShapeType="1"/>
                </p:cNvSpPr>
                <p:nvPr/>
              </p:nvSpPr>
              <p:spPr bwMode="auto">
                <a:xfrm rot="-5400000">
                  <a:off x="2018" y="1389"/>
                  <a:ext cx="0" cy="45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135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79904" name="Rectangle 23"/>
              <p:cNvSpPr>
                <a:spLocks noChangeArrowheads="1"/>
              </p:cNvSpPr>
              <p:nvPr/>
            </p:nvSpPr>
            <p:spPr bwMode="auto">
              <a:xfrm>
                <a:off x="1837" y="1344"/>
                <a:ext cx="371" cy="3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ru-RU" sz="1800">
                    <a:solidFill>
                      <a:srgbClr val="000000"/>
                    </a:solidFill>
                  </a:rPr>
                  <a:t>16</a:t>
                </a:r>
                <a:endParaRPr lang="ru-RU" altLang="ru-RU" sz="18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79899" name="Rectangle 24"/>
            <p:cNvSpPr>
              <a:spLocks noChangeArrowheads="1"/>
            </p:cNvSpPr>
            <p:nvPr/>
          </p:nvSpPr>
          <p:spPr bwMode="auto">
            <a:xfrm>
              <a:off x="2199" y="1888"/>
              <a:ext cx="263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ru-RU" sz="1800">
                  <a:solidFill>
                    <a:srgbClr val="000000"/>
                  </a:solidFill>
                </a:rPr>
                <a:t>0</a:t>
              </a:r>
              <a:endParaRPr lang="ru-RU" altLang="ru-RU" sz="1800">
                <a:solidFill>
                  <a:srgbClr val="000000"/>
                </a:solidFill>
              </a:endParaRPr>
            </a:p>
          </p:txBody>
        </p:sp>
        <p:sp>
          <p:nvSpPr>
            <p:cNvPr id="79900" name="Rectangle 25"/>
            <p:cNvSpPr>
              <a:spLocks noChangeArrowheads="1"/>
            </p:cNvSpPr>
            <p:nvPr/>
          </p:nvSpPr>
          <p:spPr bwMode="auto">
            <a:xfrm>
              <a:off x="1791" y="1797"/>
              <a:ext cx="424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ru-RU" altLang="ru-RU" sz="1800">
                  <a:solidFill>
                    <a:srgbClr val="000000"/>
                  </a:solidFill>
                </a:rPr>
                <a:t>   </a:t>
              </a:r>
              <a:r>
                <a:rPr lang="en-US" altLang="ru-RU" sz="1800">
                  <a:solidFill>
                    <a:srgbClr val="000000"/>
                  </a:solidFill>
                </a:rPr>
                <a:t>0</a:t>
              </a:r>
              <a:endParaRPr lang="ru-RU" altLang="ru-RU" sz="1800">
                <a:solidFill>
                  <a:srgbClr val="000000"/>
                </a:solidFill>
              </a:endParaRPr>
            </a:p>
          </p:txBody>
        </p:sp>
        <p:sp>
          <p:nvSpPr>
            <p:cNvPr id="79901" name="Line 26"/>
            <p:cNvSpPr>
              <a:spLocks noChangeShapeType="1"/>
            </p:cNvSpPr>
            <p:nvPr/>
          </p:nvSpPr>
          <p:spPr bwMode="auto">
            <a:xfrm>
              <a:off x="1836" y="2069"/>
              <a:ext cx="27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srgbClr val="000000"/>
                </a:solidFill>
              </a:endParaRPr>
            </a:p>
          </p:txBody>
        </p:sp>
        <p:sp>
          <p:nvSpPr>
            <p:cNvPr id="79902" name="Rectangle 27"/>
            <p:cNvSpPr>
              <a:spLocks noChangeArrowheads="1"/>
            </p:cNvSpPr>
            <p:nvPr/>
          </p:nvSpPr>
          <p:spPr bwMode="auto">
            <a:xfrm>
              <a:off x="1950" y="2115"/>
              <a:ext cx="175" cy="246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>
              <a:outerShdw dist="35921" dir="2700000" algn="ctr" rotWithShape="0">
                <a:schemeClr val="tx2"/>
              </a:outerShdw>
            </a:effectLst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0500" tIns="8100" rIns="40500" bIns="810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ru-RU" sz="1800">
                  <a:solidFill>
                    <a:srgbClr val="000000"/>
                  </a:solidFill>
                </a:rPr>
                <a:t>6</a:t>
              </a:r>
              <a:endParaRPr lang="ru-RU" altLang="ru-RU" sz="1800">
                <a:solidFill>
                  <a:srgbClr val="000000"/>
                </a:solidFill>
              </a:endParaRPr>
            </a:p>
          </p:txBody>
        </p:sp>
      </p:grpSp>
      <p:sp>
        <p:nvSpPr>
          <p:cNvPr id="48166" name="Rectangle 38"/>
          <p:cNvSpPr>
            <a:spLocks noChangeArrowheads="1"/>
          </p:cNvSpPr>
          <p:nvPr/>
        </p:nvSpPr>
        <p:spPr bwMode="auto">
          <a:xfrm>
            <a:off x="4625580" y="2672954"/>
            <a:ext cx="1997869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700" b="1">
                <a:solidFill>
                  <a:srgbClr val="000000"/>
                </a:solidFill>
              </a:rPr>
              <a:t>10</a:t>
            </a:r>
            <a:r>
              <a:rPr lang="en-US" altLang="ru-RU" sz="2700" b="1">
                <a:solidFill>
                  <a:srgbClr val="000000"/>
                </a:solidFill>
              </a:rPr>
              <a:t>7</a:t>
            </a:r>
            <a:r>
              <a:rPr lang="ru-RU" altLang="ru-RU" sz="2700" b="1">
                <a:solidFill>
                  <a:srgbClr val="000000"/>
                </a:solidFill>
              </a:rPr>
              <a:t> = </a:t>
            </a:r>
            <a:r>
              <a:rPr lang="en-US" altLang="ru-RU" sz="2700" b="1">
                <a:solidFill>
                  <a:srgbClr val="000000"/>
                </a:solidFill>
              </a:rPr>
              <a:t>6B</a:t>
            </a:r>
            <a:r>
              <a:rPr lang="en-US" altLang="ru-RU" sz="2700" b="1" baseline="-25000">
                <a:solidFill>
                  <a:srgbClr val="000000"/>
                </a:solidFill>
              </a:rPr>
              <a:t>16</a:t>
            </a:r>
            <a:endParaRPr lang="ru-RU" altLang="ru-RU" sz="2700" b="1" baseline="-25000">
              <a:solidFill>
                <a:srgbClr val="000000"/>
              </a:solidFill>
            </a:endParaRPr>
          </a:p>
        </p:txBody>
      </p:sp>
      <p:sp>
        <p:nvSpPr>
          <p:cNvPr id="48167" name="AutoShape 39"/>
          <p:cNvSpPr>
            <a:spLocks noChangeArrowheads="1"/>
          </p:cNvSpPr>
          <p:nvPr/>
        </p:nvSpPr>
        <p:spPr bwMode="auto">
          <a:xfrm>
            <a:off x="5543550" y="3374232"/>
            <a:ext cx="1134666" cy="540544"/>
          </a:xfrm>
          <a:prstGeom prst="wedgeRoundRectCallout">
            <a:avLst>
              <a:gd name="adj1" fmla="val 7921"/>
              <a:gd name="adj2" fmla="val -93171"/>
              <a:gd name="adj3" fmla="val 16667"/>
            </a:avLst>
          </a:prstGeom>
          <a:solidFill>
            <a:srgbClr val="FFFF99"/>
          </a:solidFill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350">
                <a:solidFill>
                  <a:srgbClr val="000000"/>
                </a:solidFill>
              </a:rPr>
              <a:t>система счисления</a:t>
            </a:r>
          </a:p>
        </p:txBody>
      </p:sp>
      <p:sp>
        <p:nvSpPr>
          <p:cNvPr id="48168" name="Rectangle 40"/>
          <p:cNvSpPr>
            <a:spLocks noChangeArrowheads="1"/>
          </p:cNvSpPr>
          <p:nvPr/>
        </p:nvSpPr>
        <p:spPr bwMode="auto">
          <a:xfrm>
            <a:off x="1763317" y="4725592"/>
            <a:ext cx="1460656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700" b="1">
                <a:solidFill>
                  <a:srgbClr val="000000"/>
                </a:solidFill>
              </a:rPr>
              <a:t>    1</a:t>
            </a:r>
            <a:r>
              <a:rPr lang="en-US" altLang="ru-RU" sz="2700" b="1">
                <a:solidFill>
                  <a:srgbClr val="000000"/>
                </a:solidFill>
              </a:rPr>
              <a:t>C5</a:t>
            </a:r>
            <a:r>
              <a:rPr lang="en-US" altLang="ru-RU" sz="2700" b="1" baseline="-25000">
                <a:solidFill>
                  <a:srgbClr val="000000"/>
                </a:solidFill>
              </a:rPr>
              <a:t>16</a:t>
            </a:r>
            <a:endParaRPr lang="ru-RU" altLang="ru-RU" sz="2700" b="1" baseline="-25000">
              <a:solidFill>
                <a:srgbClr val="000000"/>
              </a:solidFill>
            </a:endParaRPr>
          </a:p>
        </p:txBody>
      </p:sp>
      <p:sp>
        <p:nvSpPr>
          <p:cNvPr id="48169" name="Rectangle 41"/>
          <p:cNvSpPr>
            <a:spLocks noChangeArrowheads="1"/>
          </p:cNvSpPr>
          <p:nvPr/>
        </p:nvSpPr>
        <p:spPr bwMode="auto">
          <a:xfrm>
            <a:off x="2169319" y="4508897"/>
            <a:ext cx="76174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800">
                <a:solidFill>
                  <a:srgbClr val="000000"/>
                </a:solidFill>
              </a:rPr>
              <a:t>2</a:t>
            </a:r>
            <a:r>
              <a:rPr lang="en-US" altLang="ru-RU" sz="1800">
                <a:solidFill>
                  <a:srgbClr val="000000"/>
                </a:solidFill>
              </a:rPr>
              <a:t> </a:t>
            </a:r>
            <a:r>
              <a:rPr lang="ru-RU" altLang="ru-RU" sz="1800">
                <a:solidFill>
                  <a:srgbClr val="000000"/>
                </a:solidFill>
              </a:rPr>
              <a:t> 1 0</a:t>
            </a:r>
            <a:endParaRPr lang="ru-RU" altLang="ru-RU" sz="1800" baseline="-25000">
              <a:solidFill>
                <a:srgbClr val="000000"/>
              </a:solidFill>
            </a:endParaRPr>
          </a:p>
        </p:txBody>
      </p:sp>
      <p:sp>
        <p:nvSpPr>
          <p:cNvPr id="48170" name="Rectangle 42"/>
          <p:cNvSpPr>
            <a:spLocks noChangeArrowheads="1"/>
          </p:cNvSpPr>
          <p:nvPr/>
        </p:nvSpPr>
        <p:spPr bwMode="auto">
          <a:xfrm>
            <a:off x="2897982" y="4510088"/>
            <a:ext cx="937885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350" b="1">
                <a:solidFill>
                  <a:srgbClr val="333399"/>
                </a:solidFill>
              </a:rPr>
              <a:t>разряды</a:t>
            </a:r>
          </a:p>
        </p:txBody>
      </p:sp>
      <p:sp>
        <p:nvSpPr>
          <p:cNvPr id="48171" name="Rectangle 43"/>
          <p:cNvSpPr>
            <a:spLocks noChangeArrowheads="1"/>
          </p:cNvSpPr>
          <p:nvPr/>
        </p:nvSpPr>
        <p:spPr bwMode="auto">
          <a:xfrm>
            <a:off x="3087292" y="4725592"/>
            <a:ext cx="374974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700" b="1">
                <a:solidFill>
                  <a:srgbClr val="000000"/>
                </a:solidFill>
              </a:rPr>
              <a:t>= 1</a:t>
            </a:r>
            <a:r>
              <a:rPr lang="en-US" altLang="ru-RU" sz="2700" b="1">
                <a:solidFill>
                  <a:srgbClr val="000000"/>
                </a:solidFill>
                <a:cs typeface="Arial" panose="020B0604020202020204" pitchFamily="34" charset="0"/>
              </a:rPr>
              <a:t>·16</a:t>
            </a:r>
            <a:r>
              <a:rPr lang="ru-RU" altLang="ru-RU" sz="2700" b="1" baseline="30000">
                <a:solidFill>
                  <a:srgbClr val="000000"/>
                </a:solidFill>
                <a:cs typeface="Arial" panose="020B0604020202020204" pitchFamily="34" charset="0"/>
              </a:rPr>
              <a:t>2 </a:t>
            </a:r>
            <a:r>
              <a:rPr lang="ru-RU" altLang="ru-RU" sz="2700" b="1">
                <a:solidFill>
                  <a:srgbClr val="000000"/>
                </a:solidFill>
                <a:cs typeface="Arial" panose="020B0604020202020204" pitchFamily="34" charset="0"/>
              </a:rPr>
              <a:t>+</a:t>
            </a:r>
            <a:r>
              <a:rPr lang="ru-RU" altLang="ru-RU" sz="1350">
                <a:solidFill>
                  <a:srgbClr val="000000"/>
                </a:solidFill>
              </a:rPr>
              <a:t> </a:t>
            </a:r>
            <a:r>
              <a:rPr lang="en-US" altLang="ru-RU" sz="2700" b="1">
                <a:solidFill>
                  <a:srgbClr val="FF0000"/>
                </a:solidFill>
                <a:cs typeface="Arial" panose="020B0604020202020204" pitchFamily="34" charset="0"/>
              </a:rPr>
              <a:t>12</a:t>
            </a:r>
            <a:r>
              <a:rPr lang="en-US" altLang="ru-RU" sz="2700" b="1">
                <a:solidFill>
                  <a:srgbClr val="000000"/>
                </a:solidFill>
                <a:cs typeface="Arial" panose="020B0604020202020204" pitchFamily="34" charset="0"/>
              </a:rPr>
              <a:t>·16</a:t>
            </a:r>
            <a:r>
              <a:rPr lang="ru-RU" altLang="ru-RU" sz="2700" b="1" baseline="30000">
                <a:solidFill>
                  <a:srgbClr val="000000"/>
                </a:solidFill>
                <a:cs typeface="Arial" panose="020B0604020202020204" pitchFamily="34" charset="0"/>
              </a:rPr>
              <a:t>1</a:t>
            </a:r>
            <a:r>
              <a:rPr lang="ru-RU" altLang="ru-RU" sz="1350">
                <a:solidFill>
                  <a:srgbClr val="000000"/>
                </a:solidFill>
              </a:rPr>
              <a:t> </a:t>
            </a:r>
            <a:r>
              <a:rPr lang="ru-RU" altLang="ru-RU" sz="2700" b="1">
                <a:solidFill>
                  <a:srgbClr val="000000"/>
                </a:solidFill>
                <a:cs typeface="Arial" panose="020B0604020202020204" pitchFamily="34" charset="0"/>
              </a:rPr>
              <a:t>+</a:t>
            </a:r>
            <a:r>
              <a:rPr lang="ru-RU" altLang="ru-RU" sz="1350">
                <a:solidFill>
                  <a:srgbClr val="000000"/>
                </a:solidFill>
              </a:rPr>
              <a:t> </a:t>
            </a:r>
            <a:r>
              <a:rPr lang="en-US" altLang="ru-RU" sz="2700" b="1">
                <a:solidFill>
                  <a:srgbClr val="000000"/>
                </a:solidFill>
                <a:cs typeface="Arial" panose="020B0604020202020204" pitchFamily="34" charset="0"/>
              </a:rPr>
              <a:t>5·16</a:t>
            </a:r>
            <a:r>
              <a:rPr lang="ru-RU" altLang="ru-RU" sz="2700" b="1" baseline="30000">
                <a:solidFill>
                  <a:srgbClr val="000000"/>
                </a:solidFill>
                <a:cs typeface="Arial" panose="020B0604020202020204" pitchFamily="34" charset="0"/>
              </a:rPr>
              <a:t>0</a:t>
            </a:r>
            <a:endParaRPr lang="en-US" altLang="ru-RU" sz="2700" b="1" baseline="3000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700" b="1">
                <a:solidFill>
                  <a:srgbClr val="000000"/>
                </a:solidFill>
                <a:cs typeface="Arial" panose="020B0604020202020204" pitchFamily="34" charset="0"/>
              </a:rPr>
              <a:t>= </a:t>
            </a:r>
            <a:r>
              <a:rPr lang="en-US" altLang="ru-RU" sz="2700" b="1">
                <a:solidFill>
                  <a:srgbClr val="000000"/>
                </a:solidFill>
                <a:cs typeface="Arial" panose="020B0604020202020204" pitchFamily="34" charset="0"/>
              </a:rPr>
              <a:t>256</a:t>
            </a:r>
            <a:r>
              <a:rPr lang="ru-RU" altLang="ru-RU" sz="2700" b="1">
                <a:solidFill>
                  <a:srgbClr val="000000"/>
                </a:solidFill>
                <a:cs typeface="Arial" panose="020B0604020202020204" pitchFamily="34" charset="0"/>
              </a:rPr>
              <a:t> + </a:t>
            </a:r>
            <a:r>
              <a:rPr lang="en-US" altLang="ru-RU" sz="2700" b="1">
                <a:solidFill>
                  <a:srgbClr val="000000"/>
                </a:solidFill>
                <a:cs typeface="Arial" panose="020B0604020202020204" pitchFamily="34" charset="0"/>
              </a:rPr>
              <a:t>192</a:t>
            </a:r>
            <a:r>
              <a:rPr lang="ru-RU" altLang="ru-RU" sz="2700" b="1">
                <a:solidFill>
                  <a:srgbClr val="000000"/>
                </a:solidFill>
                <a:cs typeface="Arial" panose="020B0604020202020204" pitchFamily="34" charset="0"/>
              </a:rPr>
              <a:t> + </a:t>
            </a:r>
            <a:r>
              <a:rPr lang="en-US" altLang="ru-RU" sz="2700" b="1">
                <a:solidFill>
                  <a:srgbClr val="000000"/>
                </a:solidFill>
                <a:cs typeface="Arial" panose="020B0604020202020204" pitchFamily="34" charset="0"/>
              </a:rPr>
              <a:t>5</a:t>
            </a:r>
            <a:r>
              <a:rPr lang="ru-RU" altLang="ru-RU" sz="2700" b="1">
                <a:solidFill>
                  <a:srgbClr val="000000"/>
                </a:solidFill>
                <a:cs typeface="Arial" panose="020B0604020202020204" pitchFamily="34" charset="0"/>
              </a:rPr>
              <a:t> = </a:t>
            </a:r>
            <a:r>
              <a:rPr lang="en-US" altLang="ru-RU" sz="2700" b="1">
                <a:solidFill>
                  <a:srgbClr val="000000"/>
                </a:solidFill>
                <a:cs typeface="Arial" panose="020B0604020202020204" pitchFamily="34" charset="0"/>
              </a:rPr>
              <a:t>453</a:t>
            </a:r>
          </a:p>
        </p:txBody>
      </p:sp>
      <p:sp>
        <p:nvSpPr>
          <p:cNvPr id="48172" name="AutoShape 44"/>
          <p:cNvSpPr>
            <a:spLocks noChangeArrowheads="1"/>
          </p:cNvSpPr>
          <p:nvPr/>
        </p:nvSpPr>
        <p:spPr bwMode="auto">
          <a:xfrm rot="-3080023">
            <a:off x="2678311" y="2973587"/>
            <a:ext cx="270272" cy="1288256"/>
          </a:xfrm>
          <a:prstGeom prst="upArrow">
            <a:avLst>
              <a:gd name="adj1" fmla="val 50000"/>
              <a:gd name="adj2" fmla="val 119163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350">
              <a:solidFill>
                <a:srgbClr val="000000"/>
              </a:solidFill>
            </a:endParaRPr>
          </a:p>
        </p:txBody>
      </p:sp>
      <p:sp>
        <p:nvSpPr>
          <p:cNvPr id="48174" name="Rectangle 46"/>
          <p:cNvSpPr>
            <a:spLocks noChangeArrowheads="1"/>
          </p:cNvSpPr>
          <p:nvPr/>
        </p:nvSpPr>
        <p:spPr bwMode="auto">
          <a:xfrm>
            <a:off x="5100273" y="1863330"/>
            <a:ext cx="47102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ru-RU" sz="1800" b="1">
                <a:solidFill>
                  <a:srgbClr val="FF0000"/>
                </a:solidFill>
              </a:rPr>
              <a:t> A</a:t>
            </a:r>
            <a:r>
              <a:rPr lang="en-US" altLang="ru-RU" sz="1800">
                <a:solidFill>
                  <a:srgbClr val="000000"/>
                </a:solidFill>
              </a:rPr>
              <a:t>,</a:t>
            </a:r>
            <a:r>
              <a:rPr lang="en-US" altLang="ru-RU" sz="1800" b="1">
                <a:solidFill>
                  <a:srgbClr val="FF0000"/>
                </a:solidFill>
              </a:rPr>
              <a:t/>
            </a:r>
            <a:br>
              <a:rPr lang="en-US" altLang="ru-RU" sz="1800" b="1">
                <a:solidFill>
                  <a:srgbClr val="FF0000"/>
                </a:solidFill>
              </a:rPr>
            </a:br>
            <a:r>
              <a:rPr lang="en-US" altLang="ru-RU" sz="1800">
                <a:solidFill>
                  <a:srgbClr val="333399"/>
                </a:solidFill>
              </a:rPr>
              <a:t>10</a:t>
            </a:r>
            <a:endParaRPr lang="ru-RU" altLang="ru-RU" sz="1800">
              <a:solidFill>
                <a:srgbClr val="333399"/>
              </a:solidFill>
            </a:endParaRPr>
          </a:p>
        </p:txBody>
      </p:sp>
      <p:sp>
        <p:nvSpPr>
          <p:cNvPr id="48175" name="Rectangle 47"/>
          <p:cNvSpPr>
            <a:spLocks noChangeArrowheads="1"/>
          </p:cNvSpPr>
          <p:nvPr/>
        </p:nvSpPr>
        <p:spPr bwMode="auto">
          <a:xfrm>
            <a:off x="5510315" y="1863330"/>
            <a:ext cx="47961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ru-RU" sz="1800" b="1">
                <a:solidFill>
                  <a:srgbClr val="FF0000"/>
                </a:solidFill>
              </a:rPr>
              <a:t> B</a:t>
            </a:r>
            <a:r>
              <a:rPr lang="en-US" altLang="ru-RU" sz="1800">
                <a:solidFill>
                  <a:srgbClr val="000000"/>
                </a:solidFill>
              </a:rPr>
              <a:t>,</a:t>
            </a:r>
            <a:r>
              <a:rPr lang="en-US" altLang="ru-RU" sz="1800" b="1">
                <a:solidFill>
                  <a:srgbClr val="FF0000"/>
                </a:solidFill>
              </a:rPr>
              <a:t/>
            </a:r>
            <a:br>
              <a:rPr lang="en-US" altLang="ru-RU" sz="1800" b="1">
                <a:solidFill>
                  <a:srgbClr val="FF0000"/>
                </a:solidFill>
              </a:rPr>
            </a:br>
            <a:r>
              <a:rPr lang="en-US" altLang="ru-RU" sz="1800">
                <a:solidFill>
                  <a:srgbClr val="333399"/>
                </a:solidFill>
              </a:rPr>
              <a:t>11</a:t>
            </a:r>
            <a:endParaRPr lang="ru-RU" altLang="ru-RU" sz="1800">
              <a:solidFill>
                <a:srgbClr val="333399"/>
              </a:solidFill>
            </a:endParaRPr>
          </a:p>
        </p:txBody>
      </p:sp>
      <p:sp>
        <p:nvSpPr>
          <p:cNvPr id="48177" name="Rectangle 49"/>
          <p:cNvSpPr>
            <a:spLocks noChangeArrowheads="1"/>
          </p:cNvSpPr>
          <p:nvPr/>
        </p:nvSpPr>
        <p:spPr bwMode="auto">
          <a:xfrm>
            <a:off x="5924653" y="1863330"/>
            <a:ext cx="47961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ru-RU" sz="1800" b="1">
                <a:solidFill>
                  <a:srgbClr val="FF0000"/>
                </a:solidFill>
              </a:rPr>
              <a:t> C</a:t>
            </a:r>
            <a:r>
              <a:rPr lang="en-US" altLang="ru-RU" sz="1800">
                <a:solidFill>
                  <a:srgbClr val="000000"/>
                </a:solidFill>
              </a:rPr>
              <a:t>,</a:t>
            </a:r>
            <a:r>
              <a:rPr lang="en-US" altLang="ru-RU" sz="1800" b="1">
                <a:solidFill>
                  <a:srgbClr val="FF0000"/>
                </a:solidFill>
              </a:rPr>
              <a:t/>
            </a:r>
            <a:br>
              <a:rPr lang="en-US" altLang="ru-RU" sz="1800" b="1">
                <a:solidFill>
                  <a:srgbClr val="FF0000"/>
                </a:solidFill>
              </a:rPr>
            </a:br>
            <a:r>
              <a:rPr lang="en-US" altLang="ru-RU" sz="1800">
                <a:solidFill>
                  <a:srgbClr val="333399"/>
                </a:solidFill>
              </a:rPr>
              <a:t>12</a:t>
            </a:r>
            <a:endParaRPr lang="ru-RU" altLang="ru-RU" sz="1800">
              <a:solidFill>
                <a:srgbClr val="333399"/>
              </a:solidFill>
            </a:endParaRPr>
          </a:p>
        </p:txBody>
      </p:sp>
      <p:sp>
        <p:nvSpPr>
          <p:cNvPr id="48178" name="Rectangle 50"/>
          <p:cNvSpPr>
            <a:spLocks noChangeArrowheads="1"/>
          </p:cNvSpPr>
          <p:nvPr/>
        </p:nvSpPr>
        <p:spPr bwMode="auto">
          <a:xfrm>
            <a:off x="6338990" y="1863330"/>
            <a:ext cx="47961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ru-RU" sz="1800" b="1">
                <a:solidFill>
                  <a:srgbClr val="FF0000"/>
                </a:solidFill>
              </a:rPr>
              <a:t> D</a:t>
            </a:r>
            <a:r>
              <a:rPr lang="en-US" altLang="ru-RU" sz="1800">
                <a:solidFill>
                  <a:srgbClr val="000000"/>
                </a:solidFill>
              </a:rPr>
              <a:t>,</a:t>
            </a:r>
            <a:r>
              <a:rPr lang="en-US" altLang="ru-RU" sz="1800" b="1">
                <a:solidFill>
                  <a:srgbClr val="FF0000"/>
                </a:solidFill>
              </a:rPr>
              <a:t/>
            </a:r>
            <a:br>
              <a:rPr lang="en-US" altLang="ru-RU" sz="1800" b="1">
                <a:solidFill>
                  <a:srgbClr val="FF0000"/>
                </a:solidFill>
              </a:rPr>
            </a:br>
            <a:r>
              <a:rPr lang="en-US" altLang="ru-RU" sz="1800">
                <a:solidFill>
                  <a:srgbClr val="333399"/>
                </a:solidFill>
              </a:rPr>
              <a:t>13</a:t>
            </a:r>
            <a:endParaRPr lang="ru-RU" altLang="ru-RU" sz="1800">
              <a:solidFill>
                <a:srgbClr val="333399"/>
              </a:solidFill>
            </a:endParaRPr>
          </a:p>
        </p:txBody>
      </p:sp>
      <p:sp>
        <p:nvSpPr>
          <p:cNvPr id="48179" name="Rectangle 51"/>
          <p:cNvSpPr>
            <a:spLocks noChangeArrowheads="1"/>
          </p:cNvSpPr>
          <p:nvPr/>
        </p:nvSpPr>
        <p:spPr bwMode="auto">
          <a:xfrm>
            <a:off x="6759144" y="1863330"/>
            <a:ext cx="46679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ru-RU" sz="1800" b="1">
                <a:solidFill>
                  <a:srgbClr val="FF0000"/>
                </a:solidFill>
              </a:rPr>
              <a:t> E</a:t>
            </a:r>
            <a:r>
              <a:rPr lang="en-US" altLang="ru-RU" sz="1800">
                <a:solidFill>
                  <a:srgbClr val="000000"/>
                </a:solidFill>
              </a:rPr>
              <a:t>,</a:t>
            </a:r>
            <a:r>
              <a:rPr lang="en-US" altLang="ru-RU" sz="1800" b="1">
                <a:solidFill>
                  <a:srgbClr val="FF0000"/>
                </a:solidFill>
              </a:rPr>
              <a:t/>
            </a:r>
            <a:br>
              <a:rPr lang="en-US" altLang="ru-RU" sz="1800" b="1">
                <a:solidFill>
                  <a:srgbClr val="FF0000"/>
                </a:solidFill>
              </a:rPr>
            </a:br>
            <a:r>
              <a:rPr lang="en-US" altLang="ru-RU" sz="1800">
                <a:solidFill>
                  <a:srgbClr val="333399"/>
                </a:solidFill>
              </a:rPr>
              <a:t>14</a:t>
            </a:r>
            <a:endParaRPr lang="ru-RU" altLang="ru-RU" sz="1800">
              <a:solidFill>
                <a:srgbClr val="333399"/>
              </a:solidFill>
            </a:endParaRPr>
          </a:p>
        </p:txBody>
      </p:sp>
      <p:sp>
        <p:nvSpPr>
          <p:cNvPr id="48180" name="Rectangle 52"/>
          <p:cNvSpPr>
            <a:spLocks noChangeArrowheads="1"/>
          </p:cNvSpPr>
          <p:nvPr/>
        </p:nvSpPr>
        <p:spPr bwMode="auto">
          <a:xfrm>
            <a:off x="7179298" y="1863330"/>
            <a:ext cx="45397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ru-RU" sz="1800" b="1">
                <a:solidFill>
                  <a:srgbClr val="FF0000"/>
                </a:solidFill>
              </a:rPr>
              <a:t> F </a:t>
            </a:r>
            <a:br>
              <a:rPr lang="en-US" altLang="ru-RU" sz="1800" b="1">
                <a:solidFill>
                  <a:srgbClr val="FF0000"/>
                </a:solidFill>
              </a:rPr>
            </a:br>
            <a:r>
              <a:rPr lang="en-US" altLang="ru-RU" sz="1800">
                <a:solidFill>
                  <a:srgbClr val="333399"/>
                </a:solidFill>
              </a:rPr>
              <a:t>15</a:t>
            </a:r>
            <a:endParaRPr lang="ru-RU" altLang="ru-RU" sz="1800">
              <a:solidFill>
                <a:srgbClr val="333399"/>
              </a:solidFill>
            </a:endParaRPr>
          </a:p>
        </p:txBody>
      </p:sp>
      <p:sp>
        <p:nvSpPr>
          <p:cNvPr id="48181" name="Rectangle 53"/>
          <p:cNvSpPr>
            <a:spLocks noChangeArrowheads="1"/>
          </p:cNvSpPr>
          <p:nvPr/>
        </p:nvSpPr>
        <p:spPr bwMode="auto">
          <a:xfrm>
            <a:off x="2546747" y="3239692"/>
            <a:ext cx="342900" cy="293357"/>
          </a:xfrm>
          <a:prstGeom prst="rect">
            <a:avLst/>
          </a:prstGeom>
          <a:solidFill>
            <a:srgbClr val="FFFF99"/>
          </a:solidFill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0500" tIns="8100" rIns="40500" bIns="81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ru-RU" sz="1800">
                <a:solidFill>
                  <a:srgbClr val="000000"/>
                </a:solidFill>
              </a:rPr>
              <a:t>B</a:t>
            </a:r>
            <a:endParaRPr lang="ru-RU" altLang="ru-RU" sz="1800">
              <a:solidFill>
                <a:srgbClr val="000000"/>
              </a:solidFill>
            </a:endParaRPr>
          </a:p>
        </p:txBody>
      </p:sp>
      <p:sp>
        <p:nvSpPr>
          <p:cNvPr id="48184" name="Rectangle 56"/>
          <p:cNvSpPr>
            <a:spLocks noChangeArrowheads="1"/>
          </p:cNvSpPr>
          <p:nvPr/>
        </p:nvSpPr>
        <p:spPr bwMode="auto">
          <a:xfrm>
            <a:off x="4572000" y="4293394"/>
            <a:ext cx="434734" cy="507831"/>
          </a:xfrm>
          <a:prstGeom prst="rect">
            <a:avLst/>
          </a:prstGeom>
          <a:solidFill>
            <a:srgbClr val="FFFF99"/>
          </a:solidFill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ru-RU" sz="2700" b="1">
                <a:solidFill>
                  <a:srgbClr val="000000"/>
                </a:solidFill>
              </a:rPr>
              <a:t>C</a:t>
            </a:r>
            <a:endParaRPr lang="ru-RU" altLang="ru-RU" sz="2700" b="1">
              <a:solidFill>
                <a:srgbClr val="0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49165" y="4093"/>
            <a:ext cx="1694835" cy="117053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85196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8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8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8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8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8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48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8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48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48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48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48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48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48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48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48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48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48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48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48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48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48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2" grpId="0" build="p"/>
      <p:bldP spid="48133" grpId="0" animBg="1"/>
      <p:bldP spid="48134" grpId="0" animBg="1"/>
      <p:bldP spid="48135" grpId="0"/>
      <p:bldP spid="48166" grpId="0"/>
      <p:bldP spid="48167" grpId="0" animBg="1"/>
      <p:bldP spid="48168" grpId="0"/>
      <p:bldP spid="48169" grpId="0"/>
      <p:bldP spid="48170" grpId="0"/>
      <p:bldP spid="48171" grpId="0" build="p"/>
      <p:bldP spid="48172" grpId="0" animBg="1"/>
      <p:bldP spid="48174" grpId="0"/>
      <p:bldP spid="48175" grpId="0"/>
      <p:bldP spid="48177" grpId="0"/>
      <p:bldP spid="48178" grpId="0"/>
      <p:bldP spid="48179" grpId="0"/>
      <p:bldP spid="48180" grpId="0"/>
      <p:bldP spid="48181" grpId="0" animBg="1"/>
      <p:bldP spid="4818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3717032"/>
            <a:ext cx="8522947" cy="212768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0364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ru-RU" alt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Задание 2.</a:t>
            </a:r>
            <a:r>
              <a:rPr lang="ru-RU" altLang="ru-RU" sz="3200" b="1" kern="0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Кодирование и декодирование информации</a:t>
            </a:r>
            <a:endParaRPr kumimoji="0" lang="ru-RU" sz="32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6509" y="1196380"/>
            <a:ext cx="8712968" cy="2456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9900" lvl="0" indent="-469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660000"/>
              </a:buClr>
              <a:buSzPct val="70000"/>
            </a:pPr>
            <a:r>
              <a:rPr lang="ru-RU" altLang="ru-RU" sz="2400" dirty="0">
                <a:solidFill>
                  <a:srgbClr val="000000"/>
                </a:solidFill>
                <a:latin typeface="Times New Roman"/>
                <a:cs typeface="Arial"/>
              </a:rPr>
              <a:t>От разведчика было получено сообщение:</a:t>
            </a:r>
            <a:br>
              <a:rPr lang="ru-RU" altLang="ru-RU" sz="2400" dirty="0">
                <a:solidFill>
                  <a:srgbClr val="000000"/>
                </a:solidFill>
                <a:latin typeface="Times New Roman"/>
                <a:cs typeface="Arial"/>
              </a:rPr>
            </a:br>
            <a:endParaRPr lang="ru-RU" altLang="ru-RU" sz="2400" b="1" dirty="0" smtClean="0">
              <a:solidFill>
                <a:srgbClr val="000000"/>
              </a:solidFill>
              <a:latin typeface="Times New Roman"/>
              <a:cs typeface="Arial"/>
            </a:endParaRPr>
          </a:p>
          <a:p>
            <a:pPr marL="469900" lvl="0" indent="-469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660000"/>
              </a:buClr>
              <a:buSzPct val="70000"/>
            </a:pPr>
            <a:endParaRPr lang="ru-RU" altLang="ru-RU" sz="2400" dirty="0" smtClean="0">
              <a:solidFill>
                <a:srgbClr val="000000"/>
              </a:solidFill>
              <a:latin typeface="Times New Roman"/>
              <a:cs typeface="Arial"/>
            </a:endParaRPr>
          </a:p>
          <a:p>
            <a:pPr marL="469900" lvl="0" indent="-469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660000"/>
              </a:buClr>
              <a:buSzPct val="70000"/>
            </a:pPr>
            <a:r>
              <a:rPr lang="ru-RU" altLang="ru-RU" sz="2400" dirty="0" smtClean="0">
                <a:solidFill>
                  <a:srgbClr val="000000"/>
                </a:solidFill>
                <a:latin typeface="Times New Roman"/>
                <a:cs typeface="Arial"/>
              </a:rPr>
              <a:t>В </a:t>
            </a:r>
            <a:r>
              <a:rPr lang="ru-RU" altLang="ru-RU" sz="2400" dirty="0">
                <a:solidFill>
                  <a:srgbClr val="000000"/>
                </a:solidFill>
                <a:latin typeface="Times New Roman"/>
                <a:cs typeface="Arial"/>
              </a:rPr>
              <a:t>этом сообщении зашифрован пароль – </a:t>
            </a:r>
            <a:r>
              <a:rPr lang="ru-RU" altLang="ru-RU" sz="2400" dirty="0" smtClean="0">
                <a:solidFill>
                  <a:srgbClr val="000000"/>
                </a:solidFill>
                <a:latin typeface="Times New Roman"/>
                <a:cs typeface="Arial"/>
              </a:rPr>
              <a:t>последовательность русских букв.</a:t>
            </a:r>
          </a:p>
          <a:p>
            <a:pPr marL="469900" lvl="0" indent="-469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660000"/>
              </a:buClr>
              <a:buSzPct val="70000"/>
            </a:pPr>
            <a:r>
              <a:rPr lang="ru-RU" altLang="ru-RU" sz="2400" dirty="0" smtClean="0">
                <a:solidFill>
                  <a:srgbClr val="000000"/>
                </a:solidFill>
                <a:latin typeface="Times New Roman"/>
                <a:cs typeface="Arial"/>
              </a:rPr>
              <a:t>В </a:t>
            </a:r>
            <a:r>
              <a:rPr lang="ru-RU" altLang="ru-RU" sz="2400" dirty="0">
                <a:solidFill>
                  <a:srgbClr val="000000"/>
                </a:solidFill>
                <a:latin typeface="Times New Roman"/>
                <a:cs typeface="Arial"/>
              </a:rPr>
              <a:t>пароле использовались только буквы </a:t>
            </a:r>
            <a:r>
              <a:rPr lang="ru-RU" altLang="ru-RU" sz="2400" b="1" dirty="0">
                <a:solidFill>
                  <a:srgbClr val="000000"/>
                </a:solidFill>
                <a:latin typeface="Times New Roman"/>
                <a:cs typeface="Arial"/>
              </a:rPr>
              <a:t>А, Б, К, Л, О, </a:t>
            </a:r>
            <a:r>
              <a:rPr lang="ru-RU" altLang="ru-RU" sz="2400" b="1" dirty="0" smtClean="0">
                <a:solidFill>
                  <a:srgbClr val="000000"/>
                </a:solidFill>
                <a:latin typeface="Times New Roman"/>
                <a:cs typeface="Arial"/>
              </a:rPr>
              <a:t>С</a:t>
            </a:r>
            <a:r>
              <a:rPr lang="ru-RU" altLang="ru-RU" sz="2400" dirty="0">
                <a:solidFill>
                  <a:srgbClr val="000000"/>
                </a:solidFill>
                <a:latin typeface="Times New Roman"/>
                <a:cs typeface="Arial"/>
              </a:rPr>
              <a:t>.</a:t>
            </a:r>
            <a:r>
              <a:rPr lang="ru-RU" altLang="ru-RU" sz="2400" dirty="0" smtClean="0">
                <a:solidFill>
                  <a:srgbClr val="000000"/>
                </a:solidFill>
                <a:latin typeface="Times New Roman"/>
                <a:cs typeface="Arial"/>
              </a:rPr>
              <a:t> </a:t>
            </a:r>
            <a:endParaRPr lang="ru-RU" altLang="ru-RU" sz="2400" dirty="0">
              <a:solidFill>
                <a:srgbClr val="000000"/>
              </a:solidFill>
              <a:latin typeface="Times New Roman"/>
              <a:cs typeface="Arial"/>
            </a:endParaRPr>
          </a:p>
          <a:p>
            <a:pPr marL="469900" lvl="0" indent="-469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660000"/>
              </a:buClr>
              <a:buSzPct val="70000"/>
            </a:pPr>
            <a:r>
              <a:rPr lang="ru-RU" altLang="ru-RU" sz="2400" dirty="0">
                <a:solidFill>
                  <a:srgbClr val="000000"/>
                </a:solidFill>
                <a:latin typeface="Times New Roman"/>
                <a:cs typeface="Arial"/>
              </a:rPr>
              <a:t>К</a:t>
            </a:r>
            <a:r>
              <a:rPr lang="ru-RU" altLang="ru-RU" sz="2400" dirty="0" smtClean="0">
                <a:solidFill>
                  <a:srgbClr val="000000"/>
                </a:solidFill>
                <a:latin typeface="Times New Roman"/>
                <a:cs typeface="Arial"/>
              </a:rPr>
              <a:t>аждая буква кодировалась </a:t>
            </a:r>
            <a:r>
              <a:rPr lang="ru-RU" altLang="ru-RU" sz="2400" dirty="0">
                <a:solidFill>
                  <a:srgbClr val="000000"/>
                </a:solidFill>
                <a:latin typeface="Times New Roman"/>
                <a:cs typeface="Arial"/>
              </a:rPr>
              <a:t>двоичным словом по такой таблице</a:t>
            </a:r>
            <a:r>
              <a:rPr lang="ru-RU" altLang="ru-RU" sz="2400" dirty="0" smtClean="0">
                <a:solidFill>
                  <a:srgbClr val="000000"/>
                </a:solidFill>
                <a:latin typeface="Times New Roman"/>
                <a:cs typeface="Arial"/>
              </a:rPr>
              <a:t>:</a:t>
            </a:r>
            <a:endParaRPr lang="ru-RU" altLang="ru-RU" sz="2400" dirty="0">
              <a:solidFill>
                <a:srgbClr val="000000"/>
              </a:solidFill>
              <a:latin typeface="Times New Roman"/>
              <a:cs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/>
          <a:srcRect t="15244"/>
          <a:stretch/>
        </p:blipFill>
        <p:spPr>
          <a:xfrm>
            <a:off x="2051720" y="1700808"/>
            <a:ext cx="4369197" cy="50405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9512" y="5949280"/>
            <a:ext cx="8784976" cy="43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9900" lvl="0" indent="-469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660000"/>
              </a:buClr>
              <a:buSzPct val="70000"/>
            </a:pPr>
            <a:r>
              <a:rPr lang="ru-RU" altLang="ru-RU" sz="2800" b="1" dirty="0" smtClean="0">
                <a:solidFill>
                  <a:srgbClr val="000000"/>
                </a:solidFill>
                <a:latin typeface="Times New Roman"/>
                <a:cs typeface="Arial"/>
              </a:rPr>
              <a:t>Расшифруйте сообщение. Запишите в ответе пароль.</a:t>
            </a:r>
            <a:endParaRPr lang="ru-RU" altLang="ru-RU" sz="2800" b="1" dirty="0">
              <a:solidFill>
                <a:srgbClr val="000000"/>
              </a:solidFill>
              <a:latin typeface="Times New Roman"/>
              <a:cs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3139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13" indent="-214313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57250" indent="-171450"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EACF339-00A8-40DF-8C46-34A5616BDC78}" type="slidenum">
              <a:rPr lang="ru-RU" altLang="ru-RU" sz="135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80</a:t>
            </a:fld>
            <a:endParaRPr lang="ru-RU" altLang="ru-RU" sz="1350">
              <a:solidFill>
                <a:srgbClr val="000000"/>
              </a:solidFill>
            </a:endParaRPr>
          </a:p>
        </p:txBody>
      </p:sp>
      <p:sp>
        <p:nvSpPr>
          <p:cNvPr id="81923" name="Line 2"/>
          <p:cNvSpPr>
            <a:spLocks noChangeShapeType="1"/>
          </p:cNvSpPr>
          <p:nvPr/>
        </p:nvSpPr>
        <p:spPr bwMode="auto">
          <a:xfrm>
            <a:off x="1425178" y="1453754"/>
            <a:ext cx="6348413" cy="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350">
              <a:solidFill>
                <a:srgbClr val="000000"/>
              </a:solidFill>
            </a:endParaRPr>
          </a:p>
        </p:txBody>
      </p:sp>
      <p:sp>
        <p:nvSpPr>
          <p:cNvPr id="81924" name="Text Box 3"/>
          <p:cNvSpPr txBox="1">
            <a:spLocks noChangeArrowheads="1"/>
          </p:cNvSpPr>
          <p:nvPr/>
        </p:nvSpPr>
        <p:spPr bwMode="auto">
          <a:xfrm>
            <a:off x="1439466" y="998935"/>
            <a:ext cx="6105525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ru-RU" altLang="ru-RU" sz="2250" b="1">
                <a:solidFill>
                  <a:srgbClr val="000000"/>
                </a:solidFill>
              </a:rPr>
              <a:t>Примеры:</a:t>
            </a:r>
          </a:p>
        </p:txBody>
      </p:sp>
      <p:sp>
        <p:nvSpPr>
          <p:cNvPr id="81925" name="Rectangle 4"/>
          <p:cNvSpPr>
            <a:spLocks noChangeArrowheads="1"/>
          </p:cNvSpPr>
          <p:nvPr/>
        </p:nvSpPr>
        <p:spPr bwMode="auto">
          <a:xfrm>
            <a:off x="1494235" y="1701404"/>
            <a:ext cx="2045753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ru-RU" sz="3300" b="1">
                <a:solidFill>
                  <a:srgbClr val="000000"/>
                </a:solidFill>
              </a:rPr>
              <a:t>1</a:t>
            </a:r>
            <a:r>
              <a:rPr lang="ru-RU" altLang="ru-RU" sz="3300" b="1">
                <a:solidFill>
                  <a:srgbClr val="000000"/>
                </a:solidFill>
              </a:rPr>
              <a:t>54</a:t>
            </a:r>
            <a:r>
              <a:rPr lang="en-US" altLang="ru-RU" sz="1500" b="1">
                <a:solidFill>
                  <a:srgbClr val="000000"/>
                </a:solidFill>
              </a:rPr>
              <a:t>10</a:t>
            </a:r>
            <a:r>
              <a:rPr lang="ru-RU" altLang="ru-RU" sz="3300" b="1" baseline="-25000">
                <a:solidFill>
                  <a:srgbClr val="000000"/>
                </a:solidFill>
              </a:rPr>
              <a:t> </a:t>
            </a:r>
            <a:r>
              <a:rPr lang="ru-RU" altLang="ru-RU" sz="3300" b="1">
                <a:solidFill>
                  <a:srgbClr val="000000"/>
                </a:solidFill>
              </a:rPr>
              <a:t>=</a:t>
            </a:r>
            <a:r>
              <a:rPr lang="en-US" altLang="ru-RU" sz="3300" b="1">
                <a:solidFill>
                  <a:srgbClr val="000000"/>
                </a:solidFill>
              </a:rPr>
              <a:t> X</a:t>
            </a:r>
            <a:r>
              <a:rPr lang="en-US" altLang="ru-RU" sz="1500" b="1">
                <a:solidFill>
                  <a:srgbClr val="000000"/>
                </a:solidFill>
              </a:rPr>
              <a:t>16</a:t>
            </a:r>
            <a:endParaRPr lang="ru-RU" altLang="ru-RU" sz="1500" b="1">
              <a:solidFill>
                <a:srgbClr val="000000"/>
              </a:solidFill>
            </a:endParaRPr>
          </a:p>
        </p:txBody>
      </p:sp>
      <p:sp>
        <p:nvSpPr>
          <p:cNvPr id="81926" name="Rectangle 6"/>
          <p:cNvSpPr>
            <a:spLocks noChangeArrowheads="1"/>
          </p:cNvSpPr>
          <p:nvPr/>
        </p:nvSpPr>
        <p:spPr bwMode="auto">
          <a:xfrm>
            <a:off x="1143001" y="4427936"/>
            <a:ext cx="2286203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ru-RU" sz="3300" b="1">
                <a:solidFill>
                  <a:srgbClr val="000000"/>
                </a:solidFill>
              </a:rPr>
              <a:t>1BC</a:t>
            </a:r>
            <a:r>
              <a:rPr lang="en-US" altLang="ru-RU" sz="3300" b="1" baseline="-25000">
                <a:solidFill>
                  <a:srgbClr val="000000"/>
                </a:solidFill>
              </a:rPr>
              <a:t>16</a:t>
            </a:r>
            <a:r>
              <a:rPr lang="ru-RU" altLang="ru-RU" sz="3300" b="1" baseline="-25000">
                <a:solidFill>
                  <a:srgbClr val="000000"/>
                </a:solidFill>
              </a:rPr>
              <a:t> </a:t>
            </a:r>
            <a:r>
              <a:rPr lang="ru-RU" altLang="ru-RU" sz="3300" b="1">
                <a:solidFill>
                  <a:srgbClr val="000000"/>
                </a:solidFill>
              </a:rPr>
              <a:t>=</a:t>
            </a:r>
            <a:r>
              <a:rPr lang="en-US" altLang="ru-RU" sz="3300" b="1">
                <a:solidFill>
                  <a:srgbClr val="000000"/>
                </a:solidFill>
              </a:rPr>
              <a:t> X</a:t>
            </a:r>
            <a:r>
              <a:rPr lang="en-US" altLang="ru-RU" sz="1500" b="1">
                <a:solidFill>
                  <a:srgbClr val="000000"/>
                </a:solidFill>
              </a:rPr>
              <a:t>10</a:t>
            </a:r>
            <a:endParaRPr lang="ru-RU" altLang="ru-RU" sz="1500" b="1">
              <a:solidFill>
                <a:srgbClr val="0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935" y="2415780"/>
            <a:ext cx="676275" cy="686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555" y="5083969"/>
            <a:ext cx="67746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>
            <a:grpSpLocks/>
          </p:cNvGrpSpPr>
          <p:nvPr/>
        </p:nvGrpSpPr>
        <p:grpSpPr bwMode="auto">
          <a:xfrm>
            <a:off x="2789636" y="4146948"/>
            <a:ext cx="5049440" cy="1712119"/>
            <a:chOff x="2519772" y="4690536"/>
            <a:chExt cx="6489478" cy="1404156"/>
          </a:xfrm>
        </p:grpSpPr>
        <p:pic>
          <p:nvPicPr>
            <p:cNvPr id="81931" name="Рисунок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11131" r="3534" b="13126"/>
            <a:stretch>
              <a:fillRect/>
            </a:stretch>
          </p:blipFill>
          <p:spPr bwMode="auto">
            <a:xfrm>
              <a:off x="2519772" y="4690536"/>
              <a:ext cx="6489478" cy="1404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932" name="TextBox 2"/>
            <p:cNvSpPr txBox="1">
              <a:spLocks noChangeArrowheads="1"/>
            </p:cNvSpPr>
            <p:nvPr/>
          </p:nvSpPr>
          <p:spPr bwMode="auto">
            <a:xfrm>
              <a:off x="2735797" y="4754686"/>
              <a:ext cx="720080" cy="189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ru-RU" altLang="ru-RU" sz="900">
                  <a:solidFill>
                    <a:srgbClr val="FF0000"/>
                  </a:solidFill>
                </a:rPr>
                <a:t>2  1  0</a:t>
              </a:r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6780" y="1526381"/>
            <a:ext cx="2720578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49165" y="21771"/>
            <a:ext cx="1694835" cy="117053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07399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13" indent="-214313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57250" indent="-171450"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7D253B8-2799-4F8C-AC96-B1FACCC282BE}" type="slidenum">
              <a:rPr lang="ru-RU" altLang="ru-RU" sz="135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81</a:t>
            </a:fld>
            <a:endParaRPr lang="ru-RU" altLang="ru-RU" sz="1350">
              <a:solidFill>
                <a:srgbClr val="000000"/>
              </a:solidFill>
            </a:endParaRPr>
          </a:p>
        </p:txBody>
      </p:sp>
      <p:sp>
        <p:nvSpPr>
          <p:cNvPr id="43011" name="Line 2"/>
          <p:cNvSpPr>
            <a:spLocks noChangeShapeType="1"/>
          </p:cNvSpPr>
          <p:nvPr/>
        </p:nvSpPr>
        <p:spPr bwMode="auto">
          <a:xfrm>
            <a:off x="1425178" y="1453754"/>
            <a:ext cx="6348413" cy="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350">
              <a:solidFill>
                <a:srgbClr val="000000"/>
              </a:solidFill>
            </a:endParaRPr>
          </a:p>
        </p:txBody>
      </p:sp>
      <p:sp>
        <p:nvSpPr>
          <p:cNvPr id="43012" name="Text Box 3"/>
          <p:cNvSpPr txBox="1">
            <a:spLocks noChangeArrowheads="1"/>
          </p:cNvSpPr>
          <p:nvPr/>
        </p:nvSpPr>
        <p:spPr bwMode="auto">
          <a:xfrm>
            <a:off x="1439466" y="998935"/>
            <a:ext cx="6105525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ru-RU" altLang="ru-RU" sz="2250" b="1">
                <a:solidFill>
                  <a:srgbClr val="000000"/>
                </a:solidFill>
              </a:rPr>
              <a:t>Арифметические операции</a:t>
            </a:r>
          </a:p>
        </p:txBody>
      </p:sp>
      <p:sp>
        <p:nvSpPr>
          <p:cNvPr id="21521" name="Rectangle 17"/>
          <p:cNvSpPr>
            <a:spLocks noChangeArrowheads="1"/>
          </p:cNvSpPr>
          <p:nvPr/>
        </p:nvSpPr>
        <p:spPr bwMode="auto">
          <a:xfrm>
            <a:off x="1494235" y="1596629"/>
            <a:ext cx="1292918" cy="369332"/>
          </a:xfrm>
          <a:prstGeom prst="rect">
            <a:avLst/>
          </a:prstGeom>
          <a:solidFill>
            <a:srgbClr val="DDDDDD"/>
          </a:solidFill>
          <a:ln>
            <a:noFill/>
          </a:ln>
          <a:effectLst>
            <a:outerShdw dist="53882" dir="2700000" algn="ctr" rotWithShape="0">
              <a:schemeClr val="tx2"/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800" b="1">
                <a:solidFill>
                  <a:srgbClr val="333399"/>
                </a:solidFill>
              </a:rPr>
              <a:t>сложение</a:t>
            </a:r>
          </a:p>
        </p:txBody>
      </p:sp>
      <p:sp>
        <p:nvSpPr>
          <p:cNvPr id="21522" name="Rectangle 18"/>
          <p:cNvSpPr>
            <a:spLocks noChangeArrowheads="1"/>
          </p:cNvSpPr>
          <p:nvPr/>
        </p:nvSpPr>
        <p:spPr bwMode="auto">
          <a:xfrm>
            <a:off x="4895850" y="1596629"/>
            <a:ext cx="1454244" cy="369332"/>
          </a:xfrm>
          <a:prstGeom prst="rect">
            <a:avLst/>
          </a:prstGeom>
          <a:solidFill>
            <a:srgbClr val="DDDDDD"/>
          </a:solidFill>
          <a:ln>
            <a:noFill/>
          </a:ln>
          <a:effectLst>
            <a:outerShdw dist="53882" dir="2700000" algn="ctr" rotWithShape="0">
              <a:schemeClr val="tx2"/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800" b="1">
                <a:solidFill>
                  <a:srgbClr val="333399"/>
                </a:solidFill>
              </a:rPr>
              <a:t>вычитание</a:t>
            </a:r>
          </a:p>
        </p:txBody>
      </p:sp>
      <p:sp>
        <p:nvSpPr>
          <p:cNvPr id="21523" name="Rectangle 19"/>
          <p:cNvSpPr>
            <a:spLocks noChangeArrowheads="1"/>
          </p:cNvSpPr>
          <p:nvPr/>
        </p:nvSpPr>
        <p:spPr bwMode="auto">
          <a:xfrm>
            <a:off x="1494236" y="2078831"/>
            <a:ext cx="2888456" cy="1728788"/>
          </a:xfrm>
          <a:prstGeom prst="rect">
            <a:avLst/>
          </a:prstGeom>
          <a:solidFill>
            <a:srgbClr val="F8F8F8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53882" dir="2700000" algn="ctr" rotWithShape="0">
              <a:schemeClr val="tx2"/>
            </a:outerShdw>
          </a:effectLst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Aft>
                <a:spcPct val="0"/>
              </a:spcAft>
              <a:buFontTx/>
              <a:buNone/>
            </a:pPr>
            <a:r>
              <a:rPr lang="ru-RU" altLang="ru-RU" sz="3000">
                <a:solidFill>
                  <a:srgbClr val="000000"/>
                </a:solidFill>
              </a:rPr>
              <a:t>0+0=0  0+1=1</a:t>
            </a:r>
          </a:p>
          <a:p>
            <a:pPr algn="ctr" fontAlgn="base">
              <a:spcAft>
                <a:spcPct val="0"/>
              </a:spcAft>
              <a:buFontTx/>
              <a:buNone/>
            </a:pPr>
            <a:r>
              <a:rPr lang="ru-RU" altLang="ru-RU" sz="3000">
                <a:solidFill>
                  <a:srgbClr val="000000"/>
                </a:solidFill>
              </a:rPr>
              <a:t>1+0=1  1+1=</a:t>
            </a:r>
            <a:r>
              <a:rPr lang="ru-RU" altLang="ru-RU" sz="3000" b="1">
                <a:solidFill>
                  <a:srgbClr val="FF0000"/>
                </a:solidFill>
              </a:rPr>
              <a:t>1</a:t>
            </a:r>
            <a:r>
              <a:rPr lang="ru-RU" altLang="ru-RU" sz="3000">
                <a:solidFill>
                  <a:srgbClr val="000000"/>
                </a:solidFill>
              </a:rPr>
              <a:t>0</a:t>
            </a:r>
            <a:r>
              <a:rPr lang="ru-RU" altLang="ru-RU" sz="3000" baseline="-25000">
                <a:solidFill>
                  <a:srgbClr val="000000"/>
                </a:solidFill>
              </a:rPr>
              <a:t>2</a:t>
            </a:r>
            <a:endParaRPr lang="en-US" altLang="ru-RU" sz="3000" baseline="-25000">
              <a:solidFill>
                <a:srgbClr val="000000"/>
              </a:solidFill>
            </a:endParaRPr>
          </a:p>
          <a:p>
            <a:pPr algn="ctr" fontAlgn="base">
              <a:spcAft>
                <a:spcPct val="0"/>
              </a:spcAft>
              <a:buFontTx/>
              <a:buNone/>
            </a:pPr>
            <a:r>
              <a:rPr lang="en-US" altLang="ru-RU" sz="3000">
                <a:solidFill>
                  <a:srgbClr val="000000"/>
                </a:solidFill>
              </a:rPr>
              <a:t>1 + 1 + 1 = </a:t>
            </a:r>
            <a:r>
              <a:rPr lang="en-US" altLang="ru-RU" sz="3000" b="1">
                <a:solidFill>
                  <a:srgbClr val="FF0000"/>
                </a:solidFill>
              </a:rPr>
              <a:t>1</a:t>
            </a:r>
            <a:r>
              <a:rPr lang="en-US" altLang="ru-RU" sz="3000">
                <a:solidFill>
                  <a:srgbClr val="000000"/>
                </a:solidFill>
              </a:rPr>
              <a:t>1</a:t>
            </a:r>
            <a:r>
              <a:rPr lang="en-US" altLang="ru-RU" sz="3000" baseline="-25000">
                <a:solidFill>
                  <a:srgbClr val="000000"/>
                </a:solidFill>
              </a:rPr>
              <a:t>2</a:t>
            </a:r>
            <a:endParaRPr lang="ru-RU" altLang="ru-RU" sz="3000" baseline="-25000">
              <a:solidFill>
                <a:srgbClr val="000000"/>
              </a:solidFill>
            </a:endParaRPr>
          </a:p>
        </p:txBody>
      </p:sp>
      <p:sp>
        <p:nvSpPr>
          <p:cNvPr id="21525" name="Rectangle 21"/>
          <p:cNvSpPr>
            <a:spLocks noChangeArrowheads="1"/>
          </p:cNvSpPr>
          <p:nvPr/>
        </p:nvSpPr>
        <p:spPr bwMode="auto">
          <a:xfrm>
            <a:off x="4895850" y="2106217"/>
            <a:ext cx="2862263" cy="1269206"/>
          </a:xfrm>
          <a:prstGeom prst="rect">
            <a:avLst/>
          </a:prstGeom>
          <a:solidFill>
            <a:srgbClr val="F8F8F8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53882" dir="2700000" algn="ctr" rotWithShape="0">
              <a:schemeClr val="tx2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ru-RU" altLang="ru-RU" sz="3000">
                <a:solidFill>
                  <a:srgbClr val="000000"/>
                </a:solidFill>
              </a:rPr>
              <a:t>0-0=0  1-1=0</a:t>
            </a:r>
          </a:p>
          <a:p>
            <a:pPr fontAlgn="base">
              <a:spcAft>
                <a:spcPct val="0"/>
              </a:spcAft>
              <a:buFontTx/>
              <a:buNone/>
            </a:pPr>
            <a:r>
              <a:rPr lang="ru-RU" altLang="ru-RU" sz="3000">
                <a:solidFill>
                  <a:srgbClr val="000000"/>
                </a:solidFill>
              </a:rPr>
              <a:t>1-0=1  </a:t>
            </a:r>
            <a:r>
              <a:rPr lang="ru-RU" altLang="ru-RU" sz="3000" b="1">
                <a:solidFill>
                  <a:srgbClr val="FF0000"/>
                </a:solidFill>
              </a:rPr>
              <a:t>1</a:t>
            </a:r>
            <a:r>
              <a:rPr lang="ru-RU" altLang="ru-RU" sz="3000">
                <a:solidFill>
                  <a:srgbClr val="000000"/>
                </a:solidFill>
              </a:rPr>
              <a:t>0</a:t>
            </a:r>
            <a:r>
              <a:rPr lang="ru-RU" altLang="ru-RU" sz="3000" baseline="-25000">
                <a:solidFill>
                  <a:srgbClr val="000000"/>
                </a:solidFill>
              </a:rPr>
              <a:t>2</a:t>
            </a:r>
            <a:r>
              <a:rPr lang="ru-RU" altLang="ru-RU" sz="3000">
                <a:solidFill>
                  <a:srgbClr val="000000"/>
                </a:solidFill>
              </a:rPr>
              <a:t>-1=1</a:t>
            </a:r>
          </a:p>
        </p:txBody>
      </p:sp>
      <p:sp>
        <p:nvSpPr>
          <p:cNvPr id="21524" name="AutoShape 20"/>
          <p:cNvSpPr>
            <a:spLocks noChangeArrowheads="1"/>
          </p:cNvSpPr>
          <p:nvPr/>
        </p:nvSpPr>
        <p:spPr bwMode="auto">
          <a:xfrm>
            <a:off x="4167189" y="2268141"/>
            <a:ext cx="945356" cy="323850"/>
          </a:xfrm>
          <a:prstGeom prst="wedgeRoundRectCallout">
            <a:avLst>
              <a:gd name="adj1" fmla="val -78718"/>
              <a:gd name="adj2" fmla="val 89704"/>
              <a:gd name="adj3" fmla="val 16667"/>
            </a:avLst>
          </a:prstGeom>
          <a:solidFill>
            <a:srgbClr val="FFFF99"/>
          </a:solidFill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350" b="1">
                <a:solidFill>
                  <a:srgbClr val="000000"/>
                </a:solidFill>
              </a:rPr>
              <a:t>перенос</a:t>
            </a:r>
          </a:p>
        </p:txBody>
      </p:sp>
      <p:sp>
        <p:nvSpPr>
          <p:cNvPr id="21526" name="AutoShape 22"/>
          <p:cNvSpPr>
            <a:spLocks noChangeArrowheads="1"/>
          </p:cNvSpPr>
          <p:nvPr/>
        </p:nvSpPr>
        <p:spPr bwMode="auto">
          <a:xfrm>
            <a:off x="5436395" y="3294460"/>
            <a:ext cx="945356" cy="323850"/>
          </a:xfrm>
          <a:prstGeom prst="wedgeRoundRectCallout">
            <a:avLst>
              <a:gd name="adj1" fmla="val 36273"/>
              <a:gd name="adj2" fmla="val -91912"/>
              <a:gd name="adj3" fmla="val 16667"/>
            </a:avLst>
          </a:prstGeom>
          <a:solidFill>
            <a:srgbClr val="FFFF99"/>
          </a:solidFill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350" b="1">
                <a:solidFill>
                  <a:srgbClr val="000000"/>
                </a:solidFill>
              </a:rPr>
              <a:t>заем</a:t>
            </a:r>
          </a:p>
        </p:txBody>
      </p:sp>
      <p:sp>
        <p:nvSpPr>
          <p:cNvPr id="21527" name="Rectangle 23"/>
          <p:cNvSpPr>
            <a:spLocks noChangeArrowheads="1"/>
          </p:cNvSpPr>
          <p:nvPr/>
        </p:nvSpPr>
        <p:spPr bwMode="auto">
          <a:xfrm>
            <a:off x="1818085" y="4212432"/>
            <a:ext cx="224612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700" b="1">
                <a:solidFill>
                  <a:srgbClr val="000000"/>
                </a:solidFill>
              </a:rPr>
              <a:t>      1 0 1 1 0</a:t>
            </a:r>
            <a:r>
              <a:rPr lang="ru-RU" altLang="ru-RU" sz="2700" b="1" baseline="-25000">
                <a:solidFill>
                  <a:srgbClr val="000000"/>
                </a:solidFill>
              </a:rPr>
              <a:t>2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700" b="1">
                <a:solidFill>
                  <a:srgbClr val="000000"/>
                </a:solidFill>
                <a:sym typeface="Symbol" panose="05050102010706020507" pitchFamily="18" charset="2"/>
              </a:rPr>
              <a:t>+ 1 1 1 0 1 1</a:t>
            </a:r>
            <a:r>
              <a:rPr lang="ru-RU" altLang="ru-RU" sz="2700" b="1" baseline="-2500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21528" name="Line 24"/>
          <p:cNvSpPr>
            <a:spLocks noChangeShapeType="1"/>
          </p:cNvSpPr>
          <p:nvPr/>
        </p:nvSpPr>
        <p:spPr bwMode="auto">
          <a:xfrm>
            <a:off x="1737124" y="5157788"/>
            <a:ext cx="2269331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350">
              <a:solidFill>
                <a:srgbClr val="000000"/>
              </a:solidFill>
            </a:endParaRPr>
          </a:p>
        </p:txBody>
      </p:sp>
      <p:sp>
        <p:nvSpPr>
          <p:cNvPr id="21530" name="Rectangle 26"/>
          <p:cNvSpPr>
            <a:spLocks noChangeArrowheads="1"/>
          </p:cNvSpPr>
          <p:nvPr/>
        </p:nvSpPr>
        <p:spPr bwMode="auto">
          <a:xfrm>
            <a:off x="3573066" y="5157788"/>
            <a:ext cx="377026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700" b="1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21531" name="Rectangle 27"/>
          <p:cNvSpPr>
            <a:spLocks noChangeArrowheads="1"/>
          </p:cNvSpPr>
          <p:nvPr/>
        </p:nvSpPr>
        <p:spPr bwMode="auto">
          <a:xfrm>
            <a:off x="2701529" y="3823098"/>
            <a:ext cx="343364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700" b="1">
                <a:solidFill>
                  <a:srgbClr val="FF0000"/>
                </a:solidFill>
                <a:sym typeface="Symbol" panose="05050102010706020507" pitchFamily="18" charset="2"/>
              </a:rPr>
              <a:t></a:t>
            </a:r>
          </a:p>
        </p:txBody>
      </p:sp>
      <p:sp>
        <p:nvSpPr>
          <p:cNvPr id="21532" name="Rectangle 28"/>
          <p:cNvSpPr>
            <a:spLocks noChangeArrowheads="1"/>
          </p:cNvSpPr>
          <p:nvPr/>
        </p:nvSpPr>
        <p:spPr bwMode="auto">
          <a:xfrm>
            <a:off x="3276600" y="5157788"/>
            <a:ext cx="377026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700" b="1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21533" name="Rectangle 29"/>
          <p:cNvSpPr>
            <a:spLocks noChangeArrowheads="1"/>
          </p:cNvSpPr>
          <p:nvPr/>
        </p:nvSpPr>
        <p:spPr bwMode="auto">
          <a:xfrm>
            <a:off x="2980135" y="5157788"/>
            <a:ext cx="377026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700" b="1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21534" name="Rectangle 30"/>
          <p:cNvSpPr>
            <a:spLocks noChangeArrowheads="1"/>
          </p:cNvSpPr>
          <p:nvPr/>
        </p:nvSpPr>
        <p:spPr bwMode="auto">
          <a:xfrm>
            <a:off x="3006329" y="3823098"/>
            <a:ext cx="343364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700" b="1">
                <a:solidFill>
                  <a:srgbClr val="FF0000"/>
                </a:solidFill>
                <a:sym typeface="Symbol" panose="05050102010706020507" pitchFamily="18" charset="2"/>
              </a:rPr>
              <a:t></a:t>
            </a:r>
          </a:p>
        </p:txBody>
      </p:sp>
      <p:sp>
        <p:nvSpPr>
          <p:cNvPr id="21535" name="Rectangle 31"/>
          <p:cNvSpPr>
            <a:spLocks noChangeArrowheads="1"/>
          </p:cNvSpPr>
          <p:nvPr/>
        </p:nvSpPr>
        <p:spPr bwMode="auto">
          <a:xfrm>
            <a:off x="2682478" y="5157788"/>
            <a:ext cx="377026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700" b="1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21536" name="Rectangle 32"/>
          <p:cNvSpPr>
            <a:spLocks noChangeArrowheads="1"/>
          </p:cNvSpPr>
          <p:nvPr/>
        </p:nvSpPr>
        <p:spPr bwMode="auto">
          <a:xfrm>
            <a:off x="2386012" y="5157788"/>
            <a:ext cx="377026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700" b="1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21537" name="Rectangle 33"/>
          <p:cNvSpPr>
            <a:spLocks noChangeArrowheads="1"/>
          </p:cNvSpPr>
          <p:nvPr/>
        </p:nvSpPr>
        <p:spPr bwMode="auto">
          <a:xfrm>
            <a:off x="1790700" y="5145882"/>
            <a:ext cx="377026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700" b="1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21538" name="Rectangle 34"/>
          <p:cNvSpPr>
            <a:spLocks noChangeArrowheads="1"/>
          </p:cNvSpPr>
          <p:nvPr/>
        </p:nvSpPr>
        <p:spPr bwMode="auto">
          <a:xfrm>
            <a:off x="2088356" y="5157788"/>
            <a:ext cx="377026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700" b="1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21540" name="Rectangle 36"/>
          <p:cNvSpPr>
            <a:spLocks noChangeArrowheads="1"/>
          </p:cNvSpPr>
          <p:nvPr/>
        </p:nvSpPr>
        <p:spPr bwMode="auto">
          <a:xfrm>
            <a:off x="3762376" y="5264944"/>
            <a:ext cx="3129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700" b="1" baseline="-2500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1541" name="Rectangle 37"/>
          <p:cNvSpPr>
            <a:spLocks noChangeArrowheads="1"/>
          </p:cNvSpPr>
          <p:nvPr/>
        </p:nvSpPr>
        <p:spPr bwMode="auto">
          <a:xfrm>
            <a:off x="4761310" y="4266010"/>
            <a:ext cx="25250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700" b="1">
                <a:solidFill>
                  <a:srgbClr val="000000"/>
                </a:solidFill>
              </a:rPr>
              <a:t>   1 0 0 0 1 0 1</a:t>
            </a:r>
            <a:r>
              <a:rPr lang="ru-RU" altLang="ru-RU" sz="2700" b="1" baseline="-25000">
                <a:solidFill>
                  <a:srgbClr val="000000"/>
                </a:solidFill>
              </a:rPr>
              <a:t>2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700" b="1">
                <a:solidFill>
                  <a:srgbClr val="000000"/>
                </a:solidFill>
                <a:sym typeface="Symbol" panose="05050102010706020507" pitchFamily="18" charset="2"/>
              </a:rPr>
              <a:t>–       1 1 0 1 1</a:t>
            </a:r>
            <a:r>
              <a:rPr lang="ru-RU" altLang="ru-RU" sz="2700" b="1" baseline="-2500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21542" name="Line 38"/>
          <p:cNvSpPr>
            <a:spLocks noChangeShapeType="1"/>
          </p:cNvSpPr>
          <p:nvPr/>
        </p:nvSpPr>
        <p:spPr bwMode="auto">
          <a:xfrm>
            <a:off x="4868466" y="5183981"/>
            <a:ext cx="2322909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350">
              <a:solidFill>
                <a:srgbClr val="000000"/>
              </a:solidFill>
            </a:endParaRP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6786561" y="5156602"/>
            <a:ext cx="528637" cy="508397"/>
            <a:chOff x="4740" y="3498"/>
            <a:chExt cx="444" cy="427"/>
          </a:xfrm>
        </p:grpSpPr>
        <p:sp>
          <p:nvSpPr>
            <p:cNvPr id="43052" name="Rectangle 39"/>
            <p:cNvSpPr>
              <a:spLocks noChangeArrowheads="1"/>
            </p:cNvSpPr>
            <p:nvPr/>
          </p:nvSpPr>
          <p:spPr bwMode="auto">
            <a:xfrm>
              <a:off x="4740" y="3498"/>
              <a:ext cx="317" cy="4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ru-RU" altLang="ru-RU" sz="2700" b="1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43053" name="Rectangle 40"/>
            <p:cNvSpPr>
              <a:spLocks noChangeArrowheads="1"/>
            </p:cNvSpPr>
            <p:nvPr/>
          </p:nvSpPr>
          <p:spPr bwMode="auto">
            <a:xfrm>
              <a:off x="4921" y="3612"/>
              <a:ext cx="263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ru-RU" altLang="ru-RU" sz="2700" b="1" baseline="-25000">
                  <a:solidFill>
                    <a:srgbClr val="FF0000"/>
                  </a:solidFill>
                </a:rPr>
                <a:t>2</a:t>
              </a:r>
            </a:p>
          </p:txBody>
        </p:sp>
      </p:grpSp>
      <p:sp>
        <p:nvSpPr>
          <p:cNvPr id="21545" name="Rectangle 41"/>
          <p:cNvSpPr>
            <a:spLocks noChangeArrowheads="1"/>
          </p:cNvSpPr>
          <p:nvPr/>
        </p:nvSpPr>
        <p:spPr bwMode="auto">
          <a:xfrm>
            <a:off x="6499622" y="5156598"/>
            <a:ext cx="377026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700" b="1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21546" name="Rectangle 42"/>
          <p:cNvSpPr>
            <a:spLocks noChangeArrowheads="1"/>
          </p:cNvSpPr>
          <p:nvPr/>
        </p:nvSpPr>
        <p:spPr bwMode="auto">
          <a:xfrm>
            <a:off x="5057775" y="3644504"/>
            <a:ext cx="343364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700" b="1">
                <a:solidFill>
                  <a:srgbClr val="FF0000"/>
                </a:solidFill>
                <a:sym typeface="Symbol" panose="05050102010706020507" pitchFamily="18" charset="2"/>
              </a:rPr>
              <a:t></a:t>
            </a:r>
          </a:p>
        </p:txBody>
      </p:sp>
      <p:sp>
        <p:nvSpPr>
          <p:cNvPr id="21547" name="Rectangle 43"/>
          <p:cNvSpPr>
            <a:spLocks noChangeArrowheads="1"/>
          </p:cNvSpPr>
          <p:nvPr/>
        </p:nvSpPr>
        <p:spPr bwMode="auto">
          <a:xfrm>
            <a:off x="6192442" y="3644504"/>
            <a:ext cx="343364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700" b="1">
                <a:solidFill>
                  <a:srgbClr val="FF0000"/>
                </a:solidFill>
                <a:sym typeface="Symbol" panose="05050102010706020507" pitchFamily="18" charset="2"/>
              </a:rPr>
              <a:t></a:t>
            </a:r>
          </a:p>
        </p:txBody>
      </p:sp>
      <p:sp>
        <p:nvSpPr>
          <p:cNvPr id="21548" name="Rectangle 44"/>
          <p:cNvSpPr>
            <a:spLocks noChangeArrowheads="1"/>
          </p:cNvSpPr>
          <p:nvPr/>
        </p:nvSpPr>
        <p:spPr bwMode="auto">
          <a:xfrm>
            <a:off x="6218636" y="4049316"/>
            <a:ext cx="68320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500" b="1">
                <a:solidFill>
                  <a:srgbClr val="333399"/>
                </a:solidFill>
                <a:sym typeface="Symbol" panose="05050102010706020507" pitchFamily="18" charset="2"/>
              </a:rPr>
              <a:t>0</a:t>
            </a:r>
            <a:r>
              <a:rPr lang="ru-RU" altLang="ru-RU" sz="1500" b="1">
                <a:solidFill>
                  <a:srgbClr val="FF0000"/>
                </a:solidFill>
                <a:sym typeface="Symbol" panose="05050102010706020507" pitchFamily="18" charset="2"/>
              </a:rPr>
              <a:t>  10</a:t>
            </a:r>
            <a:r>
              <a:rPr lang="ru-RU" altLang="ru-RU" sz="1500" b="1" baseline="-25000">
                <a:solidFill>
                  <a:srgbClr val="FF0000"/>
                </a:solidFill>
                <a:sym typeface="Symbol" panose="05050102010706020507" pitchFamily="18" charset="2"/>
              </a:rPr>
              <a:t>2</a:t>
            </a:r>
          </a:p>
        </p:txBody>
      </p:sp>
      <p:sp>
        <p:nvSpPr>
          <p:cNvPr id="21549" name="Rectangle 45"/>
          <p:cNvSpPr>
            <a:spLocks noChangeArrowheads="1"/>
          </p:cNvSpPr>
          <p:nvPr/>
        </p:nvSpPr>
        <p:spPr bwMode="auto">
          <a:xfrm>
            <a:off x="5923360" y="5156598"/>
            <a:ext cx="377026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700" b="1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21550" name="Rectangle 46"/>
          <p:cNvSpPr>
            <a:spLocks noChangeArrowheads="1"/>
          </p:cNvSpPr>
          <p:nvPr/>
        </p:nvSpPr>
        <p:spPr bwMode="auto">
          <a:xfrm>
            <a:off x="6211491" y="5156598"/>
            <a:ext cx="377026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700" b="1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21551" name="Rectangle 47"/>
          <p:cNvSpPr>
            <a:spLocks noChangeArrowheads="1"/>
          </p:cNvSpPr>
          <p:nvPr/>
        </p:nvSpPr>
        <p:spPr bwMode="auto">
          <a:xfrm>
            <a:off x="5085161" y="4049316"/>
            <a:ext cx="124264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500" b="1">
                <a:solidFill>
                  <a:srgbClr val="333399"/>
                </a:solidFill>
                <a:sym typeface="Symbol" panose="05050102010706020507" pitchFamily="18" charset="2"/>
              </a:rPr>
              <a:t>0   1   </a:t>
            </a:r>
            <a:r>
              <a:rPr lang="ru-RU" altLang="ru-RU" sz="750" b="1">
                <a:solidFill>
                  <a:srgbClr val="333399"/>
                </a:solidFill>
                <a:sym typeface="Symbol" panose="05050102010706020507" pitchFamily="18" charset="2"/>
              </a:rPr>
              <a:t> </a:t>
            </a:r>
            <a:r>
              <a:rPr lang="ru-RU" altLang="ru-RU" sz="1500" b="1">
                <a:solidFill>
                  <a:srgbClr val="333399"/>
                </a:solidFill>
                <a:sym typeface="Symbol" panose="05050102010706020507" pitchFamily="18" charset="2"/>
              </a:rPr>
              <a:t>1 </a:t>
            </a:r>
            <a:r>
              <a:rPr lang="ru-RU" altLang="ru-RU" sz="1500" b="1">
                <a:solidFill>
                  <a:srgbClr val="FF0000"/>
                </a:solidFill>
                <a:sym typeface="Symbol" panose="05050102010706020507" pitchFamily="18" charset="2"/>
              </a:rPr>
              <a:t> 10</a:t>
            </a:r>
            <a:r>
              <a:rPr lang="ru-RU" altLang="ru-RU" sz="1500" b="1" baseline="-25000">
                <a:solidFill>
                  <a:srgbClr val="FF0000"/>
                </a:solidFill>
                <a:sym typeface="Symbol" panose="05050102010706020507" pitchFamily="18" charset="2"/>
              </a:rPr>
              <a:t>2</a:t>
            </a:r>
          </a:p>
        </p:txBody>
      </p:sp>
      <p:sp>
        <p:nvSpPr>
          <p:cNvPr id="21552" name="Rectangle 48"/>
          <p:cNvSpPr>
            <a:spLocks noChangeArrowheads="1"/>
          </p:cNvSpPr>
          <p:nvPr/>
        </p:nvSpPr>
        <p:spPr bwMode="auto">
          <a:xfrm>
            <a:off x="5635228" y="5156598"/>
            <a:ext cx="377026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700" b="1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21553" name="Rectangle 49"/>
          <p:cNvSpPr>
            <a:spLocks noChangeArrowheads="1"/>
          </p:cNvSpPr>
          <p:nvPr/>
        </p:nvSpPr>
        <p:spPr bwMode="auto">
          <a:xfrm>
            <a:off x="5347097" y="5156598"/>
            <a:ext cx="377026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700" b="1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21554" name="Rectangle 50"/>
          <p:cNvSpPr>
            <a:spLocks noChangeArrowheads="1"/>
          </p:cNvSpPr>
          <p:nvPr/>
        </p:nvSpPr>
        <p:spPr bwMode="auto">
          <a:xfrm>
            <a:off x="5058966" y="5156598"/>
            <a:ext cx="377026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700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21555" name="Rectangle 51"/>
          <p:cNvSpPr>
            <a:spLocks noChangeArrowheads="1"/>
          </p:cNvSpPr>
          <p:nvPr/>
        </p:nvSpPr>
        <p:spPr bwMode="auto">
          <a:xfrm>
            <a:off x="2397919" y="3823098"/>
            <a:ext cx="343364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700" b="1">
                <a:solidFill>
                  <a:srgbClr val="FF0000"/>
                </a:solidFill>
                <a:sym typeface="Symbol" panose="05050102010706020507" pitchFamily="18" charset="2"/>
              </a:rPr>
              <a:t></a:t>
            </a:r>
          </a:p>
        </p:txBody>
      </p:sp>
      <p:sp>
        <p:nvSpPr>
          <p:cNvPr id="21556" name="Rectangle 52"/>
          <p:cNvSpPr>
            <a:spLocks noChangeArrowheads="1"/>
          </p:cNvSpPr>
          <p:nvPr/>
        </p:nvSpPr>
        <p:spPr bwMode="auto">
          <a:xfrm>
            <a:off x="2094311" y="3823098"/>
            <a:ext cx="343364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700" b="1">
                <a:solidFill>
                  <a:srgbClr val="FF0000"/>
                </a:solidFill>
                <a:sym typeface="Symbol" panose="05050102010706020507" pitchFamily="18" charset="2"/>
              </a:rPr>
              <a:t></a:t>
            </a:r>
          </a:p>
        </p:txBody>
      </p:sp>
      <p:sp>
        <p:nvSpPr>
          <p:cNvPr id="21557" name="Rectangle 53"/>
          <p:cNvSpPr>
            <a:spLocks noChangeArrowheads="1"/>
          </p:cNvSpPr>
          <p:nvPr/>
        </p:nvSpPr>
        <p:spPr bwMode="auto">
          <a:xfrm>
            <a:off x="1790700" y="3823098"/>
            <a:ext cx="343364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700" b="1">
                <a:solidFill>
                  <a:srgbClr val="FF0000"/>
                </a:solidFill>
                <a:sym typeface="Symbol" panose="05050102010706020507" pitchFamily="18" charset="2"/>
              </a:rPr>
              <a:t></a:t>
            </a:r>
          </a:p>
        </p:txBody>
      </p:sp>
      <p:sp>
        <p:nvSpPr>
          <p:cNvPr id="21559" name="Line 55"/>
          <p:cNvSpPr>
            <a:spLocks noChangeShapeType="1"/>
          </p:cNvSpPr>
          <p:nvPr/>
        </p:nvSpPr>
        <p:spPr bwMode="auto">
          <a:xfrm>
            <a:off x="6246020" y="4400551"/>
            <a:ext cx="216694" cy="216694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350">
              <a:solidFill>
                <a:srgbClr val="000000"/>
              </a:solidFill>
            </a:endParaRPr>
          </a:p>
        </p:txBody>
      </p:sp>
      <p:sp>
        <p:nvSpPr>
          <p:cNvPr id="21560" name="Line 56"/>
          <p:cNvSpPr>
            <a:spLocks noChangeShapeType="1"/>
          </p:cNvSpPr>
          <p:nvPr/>
        </p:nvSpPr>
        <p:spPr bwMode="auto">
          <a:xfrm>
            <a:off x="5949555" y="4400551"/>
            <a:ext cx="216694" cy="216694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350">
              <a:solidFill>
                <a:srgbClr val="000000"/>
              </a:solidFill>
            </a:endParaRPr>
          </a:p>
        </p:txBody>
      </p:sp>
      <p:sp>
        <p:nvSpPr>
          <p:cNvPr id="21561" name="Line 57"/>
          <p:cNvSpPr>
            <a:spLocks noChangeShapeType="1"/>
          </p:cNvSpPr>
          <p:nvPr/>
        </p:nvSpPr>
        <p:spPr bwMode="auto">
          <a:xfrm>
            <a:off x="5679282" y="4400551"/>
            <a:ext cx="216694" cy="216694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350">
              <a:solidFill>
                <a:srgbClr val="000000"/>
              </a:solidFill>
            </a:endParaRPr>
          </a:p>
        </p:txBody>
      </p:sp>
      <p:sp>
        <p:nvSpPr>
          <p:cNvPr id="21562" name="Line 58"/>
          <p:cNvSpPr>
            <a:spLocks noChangeShapeType="1"/>
          </p:cNvSpPr>
          <p:nvPr/>
        </p:nvSpPr>
        <p:spPr bwMode="auto">
          <a:xfrm>
            <a:off x="5381626" y="4400551"/>
            <a:ext cx="216694" cy="216694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350">
              <a:solidFill>
                <a:srgbClr val="000000"/>
              </a:solidFill>
            </a:endParaRPr>
          </a:p>
        </p:txBody>
      </p:sp>
      <p:sp>
        <p:nvSpPr>
          <p:cNvPr id="21563" name="Line 59"/>
          <p:cNvSpPr>
            <a:spLocks noChangeShapeType="1"/>
          </p:cNvSpPr>
          <p:nvPr/>
        </p:nvSpPr>
        <p:spPr bwMode="auto">
          <a:xfrm>
            <a:off x="5085161" y="4400551"/>
            <a:ext cx="216694" cy="216694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350">
              <a:solidFill>
                <a:srgbClr val="0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49165" y="0"/>
            <a:ext cx="1694835" cy="117053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88440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1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1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215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1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1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1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1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1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1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1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1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21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21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21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21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21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21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21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21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21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21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21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500"/>
                                        <p:tgtEl>
                                          <p:spTgt spid="21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2" dur="500"/>
                                        <p:tgtEl>
                                          <p:spTgt spid="21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5" dur="500"/>
                                        <p:tgtEl>
                                          <p:spTgt spid="21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8" dur="500"/>
                                        <p:tgtEl>
                                          <p:spTgt spid="21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3" dur="500"/>
                                        <p:tgtEl>
                                          <p:spTgt spid="21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 nodeType="clickPar">
                      <p:stCondLst>
                        <p:cond delay="indefinite"/>
                      </p:stCondLst>
                      <p:childTnLst>
                        <p:par>
                          <p:cTn id="1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8" dur="500"/>
                                        <p:tgtEl>
                                          <p:spTgt spid="21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500"/>
                                        <p:tgtEl>
                                          <p:spTgt spid="21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6" dur="500"/>
                                        <p:tgtEl>
                                          <p:spTgt spid="21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9" dur="500"/>
                                        <p:tgtEl>
                                          <p:spTgt spid="21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2" dur="500"/>
                                        <p:tgtEl>
                                          <p:spTgt spid="21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5" dur="500"/>
                                        <p:tgtEl>
                                          <p:spTgt spid="21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8" dur="500"/>
                                        <p:tgtEl>
                                          <p:spTgt spid="21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 nodeType="clickPar">
                      <p:stCondLst>
                        <p:cond delay="indefinite"/>
                      </p:stCondLst>
                      <p:childTnLst>
                        <p:par>
                          <p:cTn id="1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3" dur="500"/>
                                        <p:tgtEl>
                                          <p:spTgt spid="21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 nodeType="clickPar">
                      <p:stCondLst>
                        <p:cond delay="indefinite"/>
                      </p:stCondLst>
                      <p:childTnLst>
                        <p:par>
                          <p:cTn id="1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8" dur="500"/>
                                        <p:tgtEl>
                                          <p:spTgt spid="21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 nodeType="clickPar">
                      <p:stCondLst>
                        <p:cond delay="indefinite"/>
                      </p:stCondLst>
                      <p:childTnLst>
                        <p:par>
                          <p:cTn id="1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3" dur="500"/>
                                        <p:tgtEl>
                                          <p:spTgt spid="21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 nodeType="clickPar">
                      <p:stCondLst>
                        <p:cond delay="indefinite"/>
                      </p:stCondLst>
                      <p:childTnLst>
                        <p:par>
                          <p:cTn id="1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8" dur="500"/>
                                        <p:tgtEl>
                                          <p:spTgt spid="21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21" grpId="0" animBg="1"/>
      <p:bldP spid="21522" grpId="0" animBg="1"/>
      <p:bldP spid="21523" grpId="0" animBg="1"/>
      <p:bldP spid="21525" grpId="0" animBg="1"/>
      <p:bldP spid="21524" grpId="0" animBg="1"/>
      <p:bldP spid="21524" grpId="1" animBg="1"/>
      <p:bldP spid="21526" grpId="0" animBg="1"/>
      <p:bldP spid="21527" grpId="0"/>
      <p:bldP spid="21528" grpId="0" animBg="1"/>
      <p:bldP spid="21530" grpId="0"/>
      <p:bldP spid="21531" grpId="0"/>
      <p:bldP spid="21532" grpId="0"/>
      <p:bldP spid="21533" grpId="0"/>
      <p:bldP spid="21534" grpId="0"/>
      <p:bldP spid="21535" grpId="0"/>
      <p:bldP spid="21536" grpId="0"/>
      <p:bldP spid="21537" grpId="0"/>
      <p:bldP spid="21538" grpId="0"/>
      <p:bldP spid="21540" grpId="0"/>
      <p:bldP spid="21541" grpId="0"/>
      <p:bldP spid="21542" grpId="0" animBg="1"/>
      <p:bldP spid="21545" grpId="0"/>
      <p:bldP spid="21546" grpId="0"/>
      <p:bldP spid="21547" grpId="0"/>
      <p:bldP spid="21548" grpId="0"/>
      <p:bldP spid="21549" grpId="0"/>
      <p:bldP spid="21550" grpId="0"/>
      <p:bldP spid="21551" grpId="0"/>
      <p:bldP spid="21552" grpId="0"/>
      <p:bldP spid="21553" grpId="0"/>
      <p:bldP spid="21554" grpId="0"/>
      <p:bldP spid="21555" grpId="0"/>
      <p:bldP spid="21556" grpId="0"/>
      <p:bldP spid="21557" grpId="0"/>
      <p:bldP spid="21559" grpId="0" animBg="1"/>
      <p:bldP spid="21560" grpId="0" animBg="1"/>
      <p:bldP spid="21561" grpId="0" animBg="1"/>
      <p:bldP spid="21562" grpId="0" animBg="1"/>
      <p:bldP spid="21563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13" indent="-214313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57250" indent="-171450"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D651D47-1D16-4269-8D10-0D88D47FA4E2}" type="slidenum">
              <a:rPr lang="ru-RU" altLang="ru-RU" sz="135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82</a:t>
            </a:fld>
            <a:endParaRPr lang="ru-RU" altLang="ru-RU" sz="1350">
              <a:solidFill>
                <a:srgbClr val="000000"/>
              </a:solidFill>
            </a:endParaRPr>
          </a:p>
        </p:txBody>
      </p:sp>
      <p:sp>
        <p:nvSpPr>
          <p:cNvPr id="45059" name="Line 2"/>
          <p:cNvSpPr>
            <a:spLocks noChangeShapeType="1"/>
          </p:cNvSpPr>
          <p:nvPr/>
        </p:nvSpPr>
        <p:spPr bwMode="auto">
          <a:xfrm>
            <a:off x="1425178" y="1453754"/>
            <a:ext cx="6348413" cy="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350">
              <a:solidFill>
                <a:srgbClr val="000000"/>
              </a:solidFill>
            </a:endParaRPr>
          </a:p>
        </p:txBody>
      </p:sp>
      <p:sp>
        <p:nvSpPr>
          <p:cNvPr id="45060" name="Text Box 3"/>
          <p:cNvSpPr txBox="1">
            <a:spLocks noChangeArrowheads="1"/>
          </p:cNvSpPr>
          <p:nvPr/>
        </p:nvSpPr>
        <p:spPr bwMode="auto">
          <a:xfrm>
            <a:off x="1439466" y="998935"/>
            <a:ext cx="6105525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ru-RU" altLang="ru-RU" sz="2250" b="1">
                <a:solidFill>
                  <a:srgbClr val="000000"/>
                </a:solidFill>
              </a:rPr>
              <a:t>Примеры:</a:t>
            </a:r>
          </a:p>
        </p:txBody>
      </p:sp>
      <p:grpSp>
        <p:nvGrpSpPr>
          <p:cNvPr id="45061" name="Group 12"/>
          <p:cNvGrpSpPr>
            <a:grpSpLocks/>
          </p:cNvGrpSpPr>
          <p:nvPr/>
        </p:nvGrpSpPr>
        <p:grpSpPr bwMode="auto">
          <a:xfrm>
            <a:off x="1682353" y="1646635"/>
            <a:ext cx="2565797" cy="1809750"/>
            <a:chOff x="476" y="663"/>
            <a:chExt cx="2155" cy="1520"/>
          </a:xfrm>
        </p:grpSpPr>
        <p:sp>
          <p:nvSpPr>
            <p:cNvPr id="45079" name="Rectangle 6"/>
            <p:cNvSpPr>
              <a:spLocks noChangeArrowheads="1"/>
            </p:cNvSpPr>
            <p:nvPr/>
          </p:nvSpPr>
          <p:spPr bwMode="auto">
            <a:xfrm>
              <a:off x="476" y="663"/>
              <a:ext cx="2155" cy="1520"/>
            </a:xfrm>
            <a:prstGeom prst="rect">
              <a:avLst/>
            </a:prstGeom>
            <a:solidFill>
              <a:srgbClr val="F8F8F8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53882" dir="2700000" algn="ctr" rotWithShape="0">
                <a:schemeClr val="tx2"/>
              </a:outerShdw>
            </a:effectLst>
          </p:spPr>
          <p:txBody>
            <a:bodyPr wrap="none" rIns="22950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ru-RU" altLang="ru-RU" sz="3600" b="1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101101</a:t>
              </a:r>
              <a:r>
                <a:rPr lang="ru-RU" altLang="ru-RU" sz="3600" b="1" baseline="-2500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2</a:t>
              </a:r>
              <a:endParaRPr lang="en-US" altLang="ru-RU" sz="3600" b="1" baseline="-2500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ru-RU" sz="3600" b="1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+ </a:t>
              </a:r>
              <a:r>
                <a:rPr lang="ru-RU" altLang="ru-RU" sz="3600" b="1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11111</a:t>
              </a:r>
              <a:r>
                <a:rPr lang="ru-RU" altLang="ru-RU" sz="3600" b="1" baseline="-2500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2</a:t>
              </a:r>
              <a:endParaRPr lang="en-US" altLang="ru-RU" sz="3600" b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ru-RU" altLang="ru-RU" sz="3600">
                <a:solidFill>
                  <a:srgbClr val="000000"/>
                </a:solidFill>
              </a:endParaRPr>
            </a:p>
          </p:txBody>
        </p:sp>
        <p:sp>
          <p:nvSpPr>
            <p:cNvPr id="45080" name="Line 7"/>
            <p:cNvSpPr>
              <a:spLocks noChangeShapeType="1"/>
            </p:cNvSpPr>
            <p:nvPr/>
          </p:nvSpPr>
          <p:spPr bwMode="auto">
            <a:xfrm>
              <a:off x="657" y="1706"/>
              <a:ext cx="1834" cy="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srgbClr val="000000"/>
                </a:solidFill>
              </a:endParaRPr>
            </a:p>
          </p:txBody>
        </p:sp>
      </p:grpSp>
      <p:grpSp>
        <p:nvGrpSpPr>
          <p:cNvPr id="45062" name="Group 13"/>
          <p:cNvGrpSpPr>
            <a:grpSpLocks/>
          </p:cNvGrpSpPr>
          <p:nvPr/>
        </p:nvGrpSpPr>
        <p:grpSpPr bwMode="auto">
          <a:xfrm>
            <a:off x="4733926" y="1646635"/>
            <a:ext cx="2565797" cy="1809750"/>
            <a:chOff x="476" y="663"/>
            <a:chExt cx="2155" cy="1520"/>
          </a:xfrm>
        </p:grpSpPr>
        <p:sp>
          <p:nvSpPr>
            <p:cNvPr id="45077" name="Rectangle 14"/>
            <p:cNvSpPr>
              <a:spLocks noChangeArrowheads="1"/>
            </p:cNvSpPr>
            <p:nvPr/>
          </p:nvSpPr>
          <p:spPr bwMode="auto">
            <a:xfrm>
              <a:off x="476" y="663"/>
              <a:ext cx="2155" cy="1520"/>
            </a:xfrm>
            <a:prstGeom prst="rect">
              <a:avLst/>
            </a:prstGeom>
            <a:solidFill>
              <a:srgbClr val="F8F8F8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53882" dir="2700000" algn="ctr" rotWithShape="0">
                <a:schemeClr val="tx2"/>
              </a:outerShdw>
            </a:effectLst>
          </p:spPr>
          <p:txBody>
            <a:bodyPr wrap="none" rIns="22950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ru-RU" altLang="ru-RU" sz="3600" b="1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10111</a:t>
              </a:r>
              <a:r>
                <a:rPr lang="ru-RU" altLang="ru-RU" sz="3600" b="1" baseline="-2500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2</a:t>
              </a:r>
              <a:endParaRPr lang="en-US" altLang="ru-RU" sz="3600" b="1" baseline="-2500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ru-RU" sz="3600" b="1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+</a:t>
              </a:r>
              <a:r>
                <a:rPr lang="ru-RU" altLang="ru-RU" sz="3600" b="1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101110</a:t>
              </a:r>
              <a:r>
                <a:rPr lang="ru-RU" altLang="ru-RU" sz="3600" b="1" baseline="-2500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2</a:t>
              </a:r>
              <a:endParaRPr lang="en-US" altLang="ru-RU" sz="3600" b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ru-RU" altLang="ru-RU" sz="3600">
                <a:solidFill>
                  <a:srgbClr val="000000"/>
                </a:solidFill>
              </a:endParaRPr>
            </a:p>
          </p:txBody>
        </p:sp>
        <p:sp>
          <p:nvSpPr>
            <p:cNvPr id="45078" name="Line 15"/>
            <p:cNvSpPr>
              <a:spLocks noChangeShapeType="1"/>
            </p:cNvSpPr>
            <p:nvPr/>
          </p:nvSpPr>
          <p:spPr bwMode="auto">
            <a:xfrm>
              <a:off x="657" y="1706"/>
              <a:ext cx="1834" cy="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srgbClr val="000000"/>
                </a:solidFill>
              </a:endParaRPr>
            </a:p>
          </p:txBody>
        </p:sp>
      </p:grpSp>
      <p:grpSp>
        <p:nvGrpSpPr>
          <p:cNvPr id="45063" name="Group 16"/>
          <p:cNvGrpSpPr>
            <a:grpSpLocks/>
          </p:cNvGrpSpPr>
          <p:nvPr/>
        </p:nvGrpSpPr>
        <p:grpSpPr bwMode="auto">
          <a:xfrm>
            <a:off x="1709739" y="3780235"/>
            <a:ext cx="2565797" cy="1809750"/>
            <a:chOff x="476" y="663"/>
            <a:chExt cx="2155" cy="1520"/>
          </a:xfrm>
        </p:grpSpPr>
        <p:sp>
          <p:nvSpPr>
            <p:cNvPr id="45075" name="Rectangle 17"/>
            <p:cNvSpPr>
              <a:spLocks noChangeArrowheads="1"/>
            </p:cNvSpPr>
            <p:nvPr/>
          </p:nvSpPr>
          <p:spPr bwMode="auto">
            <a:xfrm>
              <a:off x="476" y="663"/>
              <a:ext cx="2155" cy="1520"/>
            </a:xfrm>
            <a:prstGeom prst="rect">
              <a:avLst/>
            </a:prstGeom>
            <a:solidFill>
              <a:srgbClr val="F8F8F8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53882" dir="2700000" algn="ctr" rotWithShape="0">
                <a:schemeClr val="tx2"/>
              </a:outerShdw>
            </a:effectLst>
          </p:spPr>
          <p:txBody>
            <a:bodyPr wrap="none" rIns="22950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ru-RU" altLang="ru-RU" sz="3600" b="1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111011</a:t>
              </a:r>
              <a:r>
                <a:rPr lang="ru-RU" altLang="ru-RU" sz="3600" b="1" baseline="-2500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2</a:t>
              </a:r>
              <a:endParaRPr lang="en-US" altLang="ru-RU" sz="3600" b="1" baseline="-2500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ru-RU" sz="3600" b="1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+ </a:t>
              </a:r>
              <a:r>
                <a:rPr lang="ru-RU" altLang="ru-RU" sz="3600" b="1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11011</a:t>
              </a:r>
              <a:r>
                <a:rPr lang="ru-RU" altLang="ru-RU" sz="3600" b="1" baseline="-2500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2</a:t>
              </a:r>
              <a:endParaRPr lang="en-US" altLang="ru-RU" sz="3600" b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ru-RU" altLang="ru-RU" sz="3600">
                <a:solidFill>
                  <a:srgbClr val="000000"/>
                </a:solidFill>
              </a:endParaRPr>
            </a:p>
          </p:txBody>
        </p:sp>
        <p:sp>
          <p:nvSpPr>
            <p:cNvPr id="45076" name="Line 18"/>
            <p:cNvSpPr>
              <a:spLocks noChangeShapeType="1"/>
            </p:cNvSpPr>
            <p:nvPr/>
          </p:nvSpPr>
          <p:spPr bwMode="auto">
            <a:xfrm>
              <a:off x="657" y="1706"/>
              <a:ext cx="1834" cy="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srgbClr val="000000"/>
                </a:solidFill>
              </a:endParaRPr>
            </a:p>
          </p:txBody>
        </p:sp>
      </p:grpSp>
      <p:grpSp>
        <p:nvGrpSpPr>
          <p:cNvPr id="45064" name="Group 19"/>
          <p:cNvGrpSpPr>
            <a:grpSpLocks/>
          </p:cNvGrpSpPr>
          <p:nvPr/>
        </p:nvGrpSpPr>
        <p:grpSpPr bwMode="auto">
          <a:xfrm>
            <a:off x="4733926" y="3780235"/>
            <a:ext cx="2565797" cy="1809750"/>
            <a:chOff x="476" y="663"/>
            <a:chExt cx="2155" cy="1520"/>
          </a:xfrm>
        </p:grpSpPr>
        <p:sp>
          <p:nvSpPr>
            <p:cNvPr id="45073" name="Rectangle 20"/>
            <p:cNvSpPr>
              <a:spLocks noChangeArrowheads="1"/>
            </p:cNvSpPr>
            <p:nvPr/>
          </p:nvSpPr>
          <p:spPr bwMode="auto">
            <a:xfrm>
              <a:off x="476" y="663"/>
              <a:ext cx="2155" cy="1520"/>
            </a:xfrm>
            <a:prstGeom prst="rect">
              <a:avLst/>
            </a:prstGeom>
            <a:solidFill>
              <a:srgbClr val="F8F8F8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53882" dir="2700000" algn="ctr" rotWithShape="0">
                <a:schemeClr val="tx2"/>
              </a:outerShdw>
            </a:effectLst>
          </p:spPr>
          <p:txBody>
            <a:bodyPr wrap="none" rIns="22950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ru-RU" altLang="ru-RU" sz="3600" b="1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111011</a:t>
              </a:r>
              <a:r>
                <a:rPr lang="ru-RU" altLang="ru-RU" sz="3600" b="1" baseline="-2500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2</a:t>
              </a:r>
              <a:endParaRPr lang="en-US" altLang="ru-RU" sz="3600" b="1" baseline="-2500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ru-RU" sz="3600" b="1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+ </a:t>
              </a:r>
              <a:r>
                <a:rPr lang="ru-RU" altLang="ru-RU" sz="3600" b="1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10011</a:t>
              </a:r>
              <a:r>
                <a:rPr lang="ru-RU" altLang="ru-RU" sz="3600" b="1" baseline="-2500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2</a:t>
              </a:r>
              <a:endParaRPr lang="en-US" altLang="ru-RU" sz="3600" b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ru-RU" altLang="ru-RU" sz="3600">
                <a:solidFill>
                  <a:srgbClr val="000000"/>
                </a:solidFill>
              </a:endParaRPr>
            </a:p>
          </p:txBody>
        </p:sp>
        <p:sp>
          <p:nvSpPr>
            <p:cNvPr id="45074" name="Line 21"/>
            <p:cNvSpPr>
              <a:spLocks noChangeShapeType="1"/>
            </p:cNvSpPr>
            <p:nvPr/>
          </p:nvSpPr>
          <p:spPr bwMode="auto">
            <a:xfrm>
              <a:off x="657" y="1706"/>
              <a:ext cx="1834" cy="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z="1350">
                <a:solidFill>
                  <a:srgbClr val="000000"/>
                </a:solidFill>
              </a:endParaRPr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895" y="1646635"/>
            <a:ext cx="2350294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845" y="1641872"/>
            <a:ext cx="2318147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894" y="3801667"/>
            <a:ext cx="2315766" cy="1788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844" y="3801667"/>
            <a:ext cx="2287191" cy="1744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725" y="1965722"/>
            <a:ext cx="6762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725" y="4330305"/>
            <a:ext cx="676275" cy="686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302919"/>
            <a:ext cx="6762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150269"/>
            <a:ext cx="6762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428241" y="6503"/>
            <a:ext cx="1694835" cy="117053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838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7269"/>
            <a:ext cx="7272808" cy="1756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8685" y="3491716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Решение: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88224" y="5964342"/>
            <a:ext cx="23079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Ответ: 35</a:t>
            </a:r>
            <a:endParaRPr lang="ru-RU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539552" y="116632"/>
            <a:ext cx="7488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ЗАДАНИЕ </a:t>
            </a:r>
            <a:r>
              <a:rPr lang="en-US" sz="3600" dirty="0" smtClean="0"/>
              <a:t>10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008" y="3990313"/>
            <a:ext cx="9036496" cy="18549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45381" y="45131"/>
            <a:ext cx="1694835" cy="117053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60789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1412776"/>
            <a:ext cx="806489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От автора:</a:t>
            </a:r>
          </a:p>
          <a:p>
            <a:r>
              <a:rPr lang="ru-RU" dirty="0" smtClean="0"/>
              <a:t>Постарался в данной разработке соединить в методическое пособие материалы из различных </a:t>
            </a:r>
            <a:r>
              <a:rPr lang="ru-RU" dirty="0" err="1" smtClean="0"/>
              <a:t>интернет-ресурсов</a:t>
            </a:r>
            <a:r>
              <a:rPr lang="ru-RU" dirty="0" smtClean="0"/>
              <a:t>, в помощь учителям информатики, для подготовки учащихся к ОГЭ  в формате 2020 года (часть 1).</a:t>
            </a:r>
          </a:p>
          <a:p>
            <a:endParaRPr lang="ru-RU" dirty="0" smtClean="0"/>
          </a:p>
          <a:p>
            <a:r>
              <a:rPr lang="ru-RU" dirty="0" smtClean="0"/>
              <a:t>В презентации использованы  материалы с </a:t>
            </a:r>
            <a:r>
              <a:rPr lang="ru-RU" dirty="0" err="1" smtClean="0"/>
              <a:t>интернет-ресурсов</a:t>
            </a:r>
            <a:r>
              <a:rPr lang="ru-RU" dirty="0" smtClean="0"/>
              <a:t>:</a:t>
            </a:r>
          </a:p>
          <a:p>
            <a:endParaRPr lang="ru-RU" dirty="0" smtClean="0">
              <a:hlinkClick r:id="rId2"/>
            </a:endParaRPr>
          </a:p>
          <a:p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://inf-oge.sdamgia.ru</a:t>
            </a:r>
            <a:r>
              <a:rPr lang="en-US" dirty="0" smtClean="0">
                <a:hlinkClick r:id="rId2"/>
              </a:rPr>
              <a:t>/</a:t>
            </a:r>
            <a:endParaRPr lang="ru-RU" dirty="0" smtClean="0"/>
          </a:p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www.kpolyakov.spb.ru/school/oge.htm</a:t>
            </a:r>
            <a:endParaRPr lang="ru-RU" dirty="0" smtClean="0"/>
          </a:p>
          <a:p>
            <a:r>
              <a:rPr lang="en-US" dirty="0" smtClean="0">
                <a:hlinkClick r:id="rId4"/>
              </a:rPr>
              <a:t>http</a:t>
            </a:r>
            <a:r>
              <a:rPr lang="en-US" dirty="0">
                <a:hlinkClick r:id="rId4"/>
              </a:rPr>
              <a:t>://fipi.ru</a:t>
            </a:r>
            <a:r>
              <a:rPr lang="en-US" dirty="0" smtClean="0">
                <a:hlinkClick r:id="rId4"/>
              </a:rPr>
              <a:t>/</a:t>
            </a:r>
            <a:endParaRPr lang="ru-RU" dirty="0" smtClean="0"/>
          </a:p>
          <a:p>
            <a:r>
              <a:rPr lang="en-US" dirty="0">
                <a:hlinkClick r:id="rId5"/>
              </a:rPr>
              <a:t>http://</a:t>
            </a:r>
            <a:r>
              <a:rPr lang="en-US" dirty="0" smtClean="0">
                <a:hlinkClick r:id="rId5"/>
              </a:rPr>
              <a:t>online.fizinfo.ru/login/index.php</a:t>
            </a:r>
            <a:endParaRPr lang="ru-RU" dirty="0" smtClean="0"/>
          </a:p>
          <a:p>
            <a:r>
              <a:rPr lang="en-US" dirty="0">
                <a:hlinkClick r:id="rId6"/>
              </a:rPr>
              <a:t>http://www.lbz.ru/metodist/authors/informatika/3/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308304" y="5589240"/>
            <a:ext cx="1694835" cy="117053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34678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59832" y="116632"/>
            <a:ext cx="19848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Задание 2</a:t>
            </a:r>
            <a:endParaRPr kumimoji="0" lang="ru-RU" sz="32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836712"/>
            <a:ext cx="8401016" cy="19386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91680" y="2996952"/>
            <a:ext cx="5353050" cy="2162175"/>
          </a:xfrm>
          <a:prstGeom prst="rect">
            <a:avLst/>
          </a:prstGeom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411760" y="5733256"/>
            <a:ext cx="345663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Ответ: </a:t>
            </a:r>
            <a:r>
              <a:rPr kumimoji="0" lang="ru-RU" alt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ОБЛАКО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835696" y="4221088"/>
            <a:ext cx="5112568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73016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2274</TotalTime>
  <Words>2704</Words>
  <Application>Microsoft Office PowerPoint</Application>
  <PresentationFormat>Экран (4:3)</PresentationFormat>
  <Paragraphs>837</Paragraphs>
  <Slides>84</Slides>
  <Notes>15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84</vt:i4>
      </vt:variant>
    </vt:vector>
  </HeadingPairs>
  <TitlesOfParts>
    <vt:vector size="87" baseType="lpstr">
      <vt:lpstr>Тема Office</vt:lpstr>
      <vt:lpstr>1_Тема Office</vt:lpstr>
      <vt:lpstr>Трек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7 задание  Информационно-коммуникационные технологии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ЗАДАНИЕ 9 (Анализ схем, Графы)</vt:lpstr>
      <vt:lpstr>Решение задания 9</vt:lpstr>
      <vt:lpstr>Решение задания 9</vt:lpstr>
      <vt:lpstr>Решение задания 9(2)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  <vt:lpstr>Слайд 83</vt:lpstr>
      <vt:lpstr>Слайд 84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Admin</cp:lastModifiedBy>
  <cp:revision>198</cp:revision>
  <cp:lastPrinted>2020-01-16T08:26:03Z</cp:lastPrinted>
  <dcterms:created xsi:type="dcterms:W3CDTF">2019-10-15T10:22:57Z</dcterms:created>
  <dcterms:modified xsi:type="dcterms:W3CDTF">2022-03-24T09:23:10Z</dcterms:modified>
</cp:coreProperties>
</file>